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Int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11" Type="http://schemas.openxmlformats.org/officeDocument/2006/relationships/slide" Target="slides/slide6.xml"/><Relationship Id="rId22" Type="http://schemas.openxmlformats.org/officeDocument/2006/relationships/font" Target="fonts/Inter-boldItalic.fntdata"/><Relationship Id="rId10" Type="http://schemas.openxmlformats.org/officeDocument/2006/relationships/slide" Target="slides/slide5.xml"/><Relationship Id="rId21" Type="http://schemas.openxmlformats.org/officeDocument/2006/relationships/font" Target="fonts/Int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Inter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c97faf3c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c97faf3c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1acac6abc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1acac6abc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c97faf3ce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c97faf3ce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c97faf3c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0c97faf3c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1acac6ab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1acac6ab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1acac6ab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1acac6ab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c97faf3c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0c97faf3c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c97faf3c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c97faf3c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c97faf3ce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c97faf3ce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c97faf3c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0c97faf3c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c97faf3ce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c97faf3ce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c97faf3c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c97faf3c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522675"/>
            <a:ext cx="5632500" cy="13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1856775"/>
            <a:ext cx="5531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l titolo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18150"/>
            <a:ext cx="8520600" cy="30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/>
          <p:nvPr/>
        </p:nvSpPr>
        <p:spPr>
          <a:xfrm rot="-5400000">
            <a:off x="610575" y="1354925"/>
            <a:ext cx="642000" cy="64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397DA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" name="Google Shape;27;p6"/>
          <p:cNvSpPr/>
          <p:nvPr/>
        </p:nvSpPr>
        <p:spPr>
          <a:xfrm rot="-5400000">
            <a:off x="610575" y="2248350"/>
            <a:ext cx="642000" cy="64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DB0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" name="Google Shape;28;p6"/>
          <p:cNvSpPr/>
          <p:nvPr/>
        </p:nvSpPr>
        <p:spPr>
          <a:xfrm rot="-5400000">
            <a:off x="610575" y="3141775"/>
            <a:ext cx="642000" cy="64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66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" name="Google Shape;29;p6"/>
          <p:cNvSpPr txBox="1"/>
          <p:nvPr/>
        </p:nvSpPr>
        <p:spPr>
          <a:xfrm>
            <a:off x="1325300" y="1357325"/>
            <a:ext cx="2019000" cy="642000"/>
          </a:xfrm>
          <a:prstGeom prst="rect">
            <a:avLst/>
          </a:prstGeom>
          <a:solidFill>
            <a:srgbClr val="397DA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" name="Google Shape;30;p6"/>
          <p:cNvSpPr/>
          <p:nvPr/>
        </p:nvSpPr>
        <p:spPr>
          <a:xfrm rot="-8100000">
            <a:off x="3114883" y="1451246"/>
            <a:ext cx="454387" cy="454387"/>
          </a:xfrm>
          <a:prstGeom prst="rtTriangle">
            <a:avLst/>
          </a:prstGeom>
          <a:solidFill>
            <a:srgbClr val="397D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" name="Google Shape;31;p6"/>
          <p:cNvSpPr txBox="1"/>
          <p:nvPr/>
        </p:nvSpPr>
        <p:spPr>
          <a:xfrm>
            <a:off x="1325300" y="2250625"/>
            <a:ext cx="2019000" cy="642000"/>
          </a:xfrm>
          <a:prstGeom prst="rect">
            <a:avLst/>
          </a:prstGeom>
          <a:solidFill>
            <a:srgbClr val="00DB0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" name="Google Shape;32;p6"/>
          <p:cNvSpPr/>
          <p:nvPr/>
        </p:nvSpPr>
        <p:spPr>
          <a:xfrm rot="-8100000">
            <a:off x="3114883" y="2344546"/>
            <a:ext cx="454387" cy="454387"/>
          </a:xfrm>
          <a:prstGeom prst="rtTriangle">
            <a:avLst/>
          </a:prstGeom>
          <a:solidFill>
            <a:srgbClr val="00DB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1325300" y="3143925"/>
            <a:ext cx="2019000" cy="642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" name="Google Shape;34;p6"/>
          <p:cNvSpPr/>
          <p:nvPr/>
        </p:nvSpPr>
        <p:spPr>
          <a:xfrm rot="-8100000">
            <a:off x="3114883" y="3237846"/>
            <a:ext cx="454387" cy="454387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1467800" y="1438175"/>
            <a:ext cx="1682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UNIVERSITÀ</a:t>
            </a:r>
            <a:endParaRPr b="1"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1493450" y="2331588"/>
            <a:ext cx="1682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ITS</a:t>
            </a:r>
            <a:endParaRPr b="1"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1467800" y="3225013"/>
            <a:ext cx="1682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LAVORO</a:t>
            </a:r>
            <a:endParaRPr b="1"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" name="Google Shape;38;p6"/>
          <p:cNvSpPr txBox="1"/>
          <p:nvPr/>
        </p:nvSpPr>
        <p:spPr>
          <a:xfrm>
            <a:off x="3868150" y="1332400"/>
            <a:ext cx="46101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Prosegui gli studi andando all’</a:t>
            </a: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università</a:t>
            </a:r>
            <a:endParaRPr b="1"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" name="Google Shape;39;p6"/>
          <p:cNvSpPr txBox="1"/>
          <p:nvPr/>
        </p:nvSpPr>
        <p:spPr>
          <a:xfrm>
            <a:off x="3868150" y="2225575"/>
            <a:ext cx="47043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Frequenta un </a:t>
            </a: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Istituto Tecnico Superiore</a:t>
            </a: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per 2 anni</a:t>
            </a:r>
            <a:endParaRPr b="1"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3868150" y="2957275"/>
            <a:ext cx="4704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Inserisciti subito nel </a:t>
            </a: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mercato del lavoro</a:t>
            </a: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come sviluppatore, geometra, tecnico di laboratorio</a:t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338" y="1460213"/>
            <a:ext cx="436475" cy="43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50" y="3246825"/>
            <a:ext cx="436449" cy="43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22" y="2358675"/>
            <a:ext cx="426148" cy="42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311700" y="445025"/>
            <a:ext cx="74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11700" y="1553200"/>
            <a:ext cx="3999900" cy="30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832400" y="1553275"/>
            <a:ext cx="3999900" cy="30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11700" y="445025"/>
            <a:ext cx="74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11700" y="555600"/>
            <a:ext cx="5889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311700" y="1389600"/>
            <a:ext cx="6309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2800"/>
              <a:buFont typeface="Inter"/>
              <a:buNone/>
              <a:defRPr b="1" sz="2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800"/>
              <a:buFont typeface="Inter"/>
              <a:buChar char="●"/>
              <a:defRPr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○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■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●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○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■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●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○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■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ctrTitle"/>
          </p:nvPr>
        </p:nvSpPr>
        <p:spPr>
          <a:xfrm>
            <a:off x="311700" y="225925"/>
            <a:ext cx="62241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300"/>
              <a:t>NON PERDERE IL </a:t>
            </a:r>
            <a:r>
              <a:rPr lang="it" sz="4300">
                <a:solidFill>
                  <a:srgbClr val="00DB09"/>
                </a:solidFill>
              </a:rPr>
              <a:t>FILO</a:t>
            </a:r>
            <a:endParaRPr sz="4300">
              <a:solidFill>
                <a:srgbClr val="00DB09"/>
              </a:solidFill>
            </a:endParaRPr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11700" y="1080675"/>
            <a:ext cx="6224100" cy="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Istituto Tecnico Tecnologico </a:t>
            </a:r>
            <a:r>
              <a:rPr b="1" lang="it" sz="2000">
                <a:solidFill>
                  <a:srgbClr val="00DB09"/>
                </a:solidFill>
              </a:rPr>
              <a:t>Panetti Pitagora</a:t>
            </a:r>
            <a:endParaRPr b="1" sz="2000">
              <a:solidFill>
                <a:srgbClr val="00DB09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427175" y="4382626"/>
            <a:ext cx="34773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Istituto Tecnico Tecnologico Panetti Pitagora</a:t>
            </a:r>
            <a:endParaRPr b="1" sz="10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Sede Panetti: via Re David 186 - Bari</a:t>
            </a:r>
            <a:endParaRPr sz="10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Sede Pitagora: corso Cavour 249 - Bari</a:t>
            </a:r>
            <a:endParaRPr sz="10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11700" y="1810775"/>
            <a:ext cx="40401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300">
                <a:solidFill>
                  <a:srgbClr val="397DA6"/>
                </a:solidFill>
                <a:latin typeface="Inter"/>
                <a:ea typeface="Inter"/>
                <a:cs typeface="Inter"/>
                <a:sym typeface="Inter"/>
              </a:rPr>
              <a:t>BIENNIO COMUNE</a:t>
            </a:r>
            <a:endParaRPr b="1" sz="1300">
              <a:solidFill>
                <a:srgbClr val="397DA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FF6600"/>
                </a:solidFill>
                <a:latin typeface="Inter"/>
                <a:ea typeface="Inter"/>
                <a:cs typeface="Inter"/>
                <a:sym typeface="Inter"/>
              </a:rPr>
              <a:t>CHIMICA, MATERIALI E BIOTECNOLOGIE</a:t>
            </a:r>
            <a:endParaRPr b="1" sz="1300">
              <a:solidFill>
                <a:srgbClr val="66B13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300">
                <a:solidFill>
                  <a:srgbClr val="66B134"/>
                </a:solidFill>
                <a:latin typeface="Inter"/>
                <a:ea typeface="Inter"/>
                <a:cs typeface="Inter"/>
                <a:sym typeface="Inter"/>
              </a:rPr>
              <a:t>COSTRUZIONI AMBIENTE E TERRITORIO</a:t>
            </a:r>
            <a:endParaRPr b="1" sz="1300">
              <a:solidFill>
                <a:srgbClr val="FF66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300">
                <a:solidFill>
                  <a:srgbClr val="005B96"/>
                </a:solidFill>
                <a:latin typeface="Inter"/>
                <a:ea typeface="Inter"/>
                <a:cs typeface="Inter"/>
                <a:sym typeface="Inter"/>
              </a:rPr>
              <a:t>ELETTROTECNICA</a:t>
            </a:r>
            <a:endParaRPr b="1" sz="1300">
              <a:solidFill>
                <a:srgbClr val="005B9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FFC433"/>
                </a:solidFill>
                <a:latin typeface="Inter"/>
                <a:ea typeface="Inter"/>
                <a:cs typeface="Inter"/>
                <a:sym typeface="Inter"/>
              </a:rPr>
              <a:t>ELETTRONICA</a:t>
            </a:r>
            <a:endParaRPr b="1" sz="1300">
              <a:solidFill>
                <a:srgbClr val="FFC43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00"/>
              </a:spcBef>
              <a:spcAft>
                <a:spcPts val="100"/>
              </a:spcAft>
              <a:buNone/>
            </a:pPr>
            <a:r>
              <a:rPr b="1" lang="it" sz="1300">
                <a:solidFill>
                  <a:srgbClr val="00B8D9"/>
                </a:solidFill>
                <a:latin typeface="Inter"/>
                <a:ea typeface="Inter"/>
                <a:cs typeface="Inter"/>
                <a:sym typeface="Inter"/>
              </a:rPr>
              <a:t>INFORMATICA</a:t>
            </a:r>
            <a:endParaRPr b="1" sz="1300">
              <a:solidFill>
                <a:srgbClr val="FFC43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Biennio Comune</a:t>
            </a:r>
            <a:endParaRPr/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311700" y="1152475"/>
            <a:ext cx="396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Laboratori, fin da subito</a:t>
            </a:r>
            <a:endParaRPr/>
          </a:p>
          <a:p>
            <a:pPr indent="-193675" lvl="1" marL="360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Negli istituti tecnici sono previste </a:t>
            </a:r>
            <a:r>
              <a:rPr b="1" lang="it"/>
              <a:t>ore di laboratorio obbligatorie</a:t>
            </a:r>
            <a:endParaRPr/>
          </a:p>
          <a:p>
            <a:pPr indent="-193675" lvl="1" marL="360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Già dal primo anno </a:t>
            </a:r>
            <a:r>
              <a:rPr b="1" lang="it"/>
              <a:t>imparerai facendo</a:t>
            </a:r>
            <a:r>
              <a:rPr lang="it"/>
              <a:t>, non solo studiando la teoria</a:t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250" y="1017725"/>
            <a:ext cx="4563000" cy="332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…dopo il biennio?</a:t>
            </a:r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311700" y="1152475"/>
            <a:ext cx="396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it" sz="1800"/>
              <a:t>Scegli un indirizzo!</a:t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75" y="1812425"/>
            <a:ext cx="7919852" cy="255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ctrTitle"/>
          </p:nvPr>
        </p:nvSpPr>
        <p:spPr>
          <a:xfrm>
            <a:off x="311700" y="225925"/>
            <a:ext cx="62241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300"/>
              <a:t>NON PERDERE IL </a:t>
            </a:r>
            <a:r>
              <a:rPr lang="it" sz="4300">
                <a:solidFill>
                  <a:srgbClr val="00DB09"/>
                </a:solidFill>
              </a:rPr>
              <a:t>FILO</a:t>
            </a:r>
            <a:endParaRPr sz="4300">
              <a:solidFill>
                <a:srgbClr val="00DB09"/>
              </a:solidFill>
            </a:endParaRPr>
          </a:p>
        </p:txBody>
      </p:sp>
      <p:sp>
        <p:nvSpPr>
          <p:cNvPr id="184" name="Google Shape;184;p26"/>
          <p:cNvSpPr txBox="1"/>
          <p:nvPr>
            <p:ph idx="1" type="subTitle"/>
          </p:nvPr>
        </p:nvSpPr>
        <p:spPr>
          <a:xfrm>
            <a:off x="311700" y="1080675"/>
            <a:ext cx="6224100" cy="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Istituto Tecnico Tecnologico </a:t>
            </a:r>
            <a:r>
              <a:rPr b="1" lang="it" sz="2000">
                <a:solidFill>
                  <a:srgbClr val="00DB09"/>
                </a:solidFill>
              </a:rPr>
              <a:t>Panetti Pitagora</a:t>
            </a:r>
            <a:endParaRPr b="1" sz="2000">
              <a:solidFill>
                <a:srgbClr val="00DB09"/>
              </a:solidFill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2427175" y="4382626"/>
            <a:ext cx="34773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DB09"/>
                </a:solidFill>
                <a:latin typeface="Inter"/>
                <a:ea typeface="Inter"/>
                <a:cs typeface="Inter"/>
                <a:sym typeface="Inter"/>
              </a:rPr>
              <a:t>panettipitagora.edu.it/orientamento</a:t>
            </a:r>
            <a:endParaRPr>
              <a:solidFill>
                <a:srgbClr val="00DB0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311700" y="1734675"/>
            <a:ext cx="2335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200">
                <a:solidFill>
                  <a:srgbClr val="304593"/>
                </a:solidFill>
              </a:rPr>
              <a:t>OPEN</a:t>
            </a:r>
            <a:r>
              <a:rPr b="1" lang="it" sz="2200">
                <a:solidFill>
                  <a:srgbClr val="77AF48"/>
                </a:solidFill>
              </a:rPr>
              <a:t> </a:t>
            </a:r>
            <a:r>
              <a:rPr b="1" lang="it" sz="2200">
                <a:solidFill>
                  <a:srgbClr val="EC661C"/>
                </a:solidFill>
              </a:rPr>
              <a:t>DAY</a:t>
            </a:r>
            <a:endParaRPr b="1" sz="2200">
              <a:solidFill>
                <a:srgbClr val="EC661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50">
                <a:solidFill>
                  <a:srgbClr val="304593"/>
                </a:solidFill>
              </a:rPr>
              <a:t>01/12/24 - 15/12/24</a:t>
            </a:r>
            <a:endParaRPr sz="1550">
              <a:solidFill>
                <a:srgbClr val="30459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50">
                <a:solidFill>
                  <a:srgbClr val="304593"/>
                </a:solidFill>
              </a:rPr>
              <a:t>12/01/25 - 19/01/25</a:t>
            </a:r>
            <a:endParaRPr b="1" sz="1700">
              <a:solidFill>
                <a:srgbClr val="397DA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3009150" y="1734675"/>
            <a:ext cx="30048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200">
                <a:solidFill>
                  <a:srgbClr val="304593"/>
                </a:solidFill>
              </a:rPr>
              <a:t>OPEN </a:t>
            </a:r>
            <a:r>
              <a:rPr b="1" lang="it" sz="2200">
                <a:solidFill>
                  <a:srgbClr val="77AF48"/>
                </a:solidFill>
              </a:rPr>
              <a:t>LABS</a:t>
            </a:r>
            <a:endParaRPr b="1" sz="2200">
              <a:solidFill>
                <a:srgbClr val="77AF4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50">
                <a:solidFill>
                  <a:srgbClr val="304593"/>
                </a:solidFill>
              </a:rPr>
              <a:t>11/12/24</a:t>
            </a:r>
            <a:endParaRPr sz="1550">
              <a:solidFill>
                <a:srgbClr val="30459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50">
                <a:solidFill>
                  <a:srgbClr val="304593"/>
                </a:solidFill>
              </a:rPr>
              <a:t>10/01/25 - 16/01/25</a:t>
            </a:r>
            <a:endParaRPr b="1" sz="2200">
              <a:solidFill>
                <a:srgbClr val="304593"/>
              </a:solidFill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311700" y="2616750"/>
            <a:ext cx="411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400">
                <a:solidFill>
                  <a:srgbClr val="F7E336"/>
                </a:solidFill>
              </a:rPr>
              <a:t>VISITING</a:t>
            </a:r>
            <a:endParaRPr b="1" sz="2400">
              <a:solidFill>
                <a:srgbClr val="F7E33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750">
                <a:solidFill>
                  <a:srgbClr val="304593"/>
                </a:solidFill>
                <a:latin typeface="Inter"/>
                <a:ea typeface="Inter"/>
                <a:cs typeface="Inter"/>
                <a:sym typeface="Inter"/>
              </a:rPr>
              <a:t>Ogni sabato</a:t>
            </a:r>
            <a:r>
              <a:rPr lang="it" sz="1750">
                <a:solidFill>
                  <a:srgbClr val="304593"/>
                </a:solidFill>
              </a:rPr>
              <a:t> a partire dal </a:t>
            </a:r>
            <a:r>
              <a:rPr lang="it" sz="1750">
                <a:solidFill>
                  <a:srgbClr val="304593"/>
                </a:solidFill>
                <a:latin typeface="Inter"/>
                <a:ea typeface="Inter"/>
                <a:cs typeface="Inter"/>
                <a:sym typeface="Inter"/>
              </a:rPr>
              <a:t>19/10/24</a:t>
            </a:r>
            <a:endParaRPr sz="1750">
              <a:solidFill>
                <a:srgbClr val="3045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50">
                <a:solidFill>
                  <a:srgbClr val="304593"/>
                </a:solidFill>
              </a:rPr>
              <a:t>dalle </a:t>
            </a:r>
            <a:r>
              <a:rPr b="1" lang="it" sz="1750">
                <a:solidFill>
                  <a:srgbClr val="304593"/>
                </a:solidFill>
                <a:latin typeface="Inter"/>
                <a:ea typeface="Inter"/>
                <a:cs typeface="Inter"/>
                <a:sym typeface="Inter"/>
              </a:rPr>
              <a:t>9:00</a:t>
            </a:r>
            <a:r>
              <a:rPr lang="it" sz="1750">
                <a:solidFill>
                  <a:srgbClr val="304593"/>
                </a:solidFill>
              </a:rPr>
              <a:t> alle </a:t>
            </a:r>
            <a:r>
              <a:rPr b="1" lang="it" sz="1750">
                <a:solidFill>
                  <a:srgbClr val="304593"/>
                </a:solidFill>
                <a:latin typeface="Inter"/>
                <a:ea typeface="Inter"/>
                <a:cs typeface="Inter"/>
                <a:sym typeface="Inter"/>
              </a:rPr>
              <a:t>11:00</a:t>
            </a:r>
            <a:endParaRPr b="1" sz="2400">
              <a:solidFill>
                <a:srgbClr val="30459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Prenota una visita o un laboratorio!</a:t>
            </a:r>
            <a:endParaRPr/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2065775" y="1017725"/>
            <a:ext cx="5207400" cy="1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00"/>
              <a:t>📱</a:t>
            </a:r>
            <a:r>
              <a:rPr lang="it" sz="1400"/>
              <a:t> </a:t>
            </a:r>
            <a:r>
              <a:rPr b="1" lang="it" sz="1400"/>
              <a:t>Inquadra il QR Code</a:t>
            </a:r>
            <a:r>
              <a:rPr lang="it" sz="1400"/>
              <a:t> con il tuo smartphone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/>
              <a:t>✍️ </a:t>
            </a:r>
            <a:r>
              <a:rPr b="1" lang="it" sz="1400"/>
              <a:t>Compila il form</a:t>
            </a:r>
            <a:r>
              <a:rPr lang="it" sz="1400"/>
              <a:t> con i tuoi dati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400"/>
              <a:t>☎️ </a:t>
            </a:r>
            <a:r>
              <a:rPr lang="it" sz="1400"/>
              <a:t>Ricevi la </a:t>
            </a:r>
            <a:r>
              <a:rPr b="1" lang="it" sz="1400"/>
              <a:t>conferma</a:t>
            </a:r>
            <a:r>
              <a:rPr lang="it" sz="1400"/>
              <a:t> di prenotazione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" sz="1400"/>
              <a:t>🏫 Vieni a trovarci a scuola!</a:t>
            </a:r>
            <a:endParaRPr b="1" sz="1400"/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50" y="943000"/>
            <a:ext cx="1841802" cy="184180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/>
          <p:nvPr>
            <p:ph type="title"/>
          </p:nvPr>
        </p:nvSpPr>
        <p:spPr>
          <a:xfrm>
            <a:off x="163150" y="3120913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…oppure scrivici su Whatsapp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 350 0919 546!</a:t>
            </a:r>
            <a:endParaRPr/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175" y="2865600"/>
            <a:ext cx="1841801" cy="184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 raggiungere l’istituto Pitagora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418475" y="3509788"/>
            <a:ext cx="36165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L’istituto è a </a:t>
            </a:r>
            <a:r>
              <a:rPr b="1"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3 minuti a piedi</a:t>
            </a: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dalle </a:t>
            </a:r>
            <a:r>
              <a:rPr b="1"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stazioni</a:t>
            </a: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di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dello stato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Appulo Lucane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del Sud/Est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Nord Barese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268500" y="3509800"/>
            <a:ext cx="45426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L’istituto è raggiungibile facilmente dalle </a:t>
            </a:r>
            <a:r>
              <a:rPr b="1"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fermate del bus</a:t>
            </a: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di: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Appulo Lucane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del Sud/Est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COTRAP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AMTAB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STP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25" y="979900"/>
            <a:ext cx="5143524" cy="244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 raggiungere l’Istituto Panetti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418475" y="3509788"/>
            <a:ext cx="36165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L’istituto è a </a:t>
            </a:r>
            <a:r>
              <a:rPr b="1"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15 minuti a piedi</a:t>
            </a: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dalle </a:t>
            </a:r>
            <a:r>
              <a:rPr b="1"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stazioni</a:t>
            </a: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di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dello stato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Appulo Lucane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del Sud/Est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Nord Barese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268500" y="3509800"/>
            <a:ext cx="45426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L’istituto è raggiungibile facilmente dalle </a:t>
            </a:r>
            <a:r>
              <a:rPr b="1"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fermate del bus</a:t>
            </a: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di: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Appulo Lucane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del Sud/Est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COTRAP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AMTAB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STP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79" y="914625"/>
            <a:ext cx="5783391" cy="262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Istituto Tecnico Tecnologico Panetti Pitagora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135925"/>
            <a:ext cx="85206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Dal 2015, è il </a:t>
            </a:r>
            <a:r>
              <a:rPr b="1" lang="it"/>
              <a:t>polo per la formazione tecnologica di Bari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Punto di riferimento dell’</a:t>
            </a:r>
            <a:r>
              <a:rPr b="1" lang="it"/>
              <a:t>istruzione tecnica</a:t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404250" y="2188325"/>
            <a:ext cx="1470000" cy="1509300"/>
          </a:xfrm>
          <a:prstGeom prst="rect">
            <a:avLst/>
          </a:prstGeom>
          <a:solidFill>
            <a:srgbClr val="00DB0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2692750" y="2188325"/>
            <a:ext cx="1470000" cy="1509300"/>
          </a:xfrm>
          <a:prstGeom prst="rect">
            <a:avLst/>
          </a:prstGeom>
          <a:solidFill>
            <a:srgbClr val="00B8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7269750" y="2188325"/>
            <a:ext cx="1470000" cy="1509300"/>
          </a:xfrm>
          <a:prstGeom prst="rect">
            <a:avLst/>
          </a:prstGeom>
          <a:solidFill>
            <a:srgbClr val="FFC43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404250" y="3697625"/>
            <a:ext cx="1470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Classi digitali</a:t>
            </a:r>
            <a:endParaRPr b="1" sz="19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692750" y="3697625"/>
            <a:ext cx="1470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Settimana corta</a:t>
            </a:r>
            <a:endParaRPr b="1" sz="19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269750" y="3697625"/>
            <a:ext cx="1470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Diploma che vale doppio</a:t>
            </a:r>
            <a:endParaRPr b="1" sz="16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25" y="2506458"/>
            <a:ext cx="873050" cy="8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1225" y="2506424"/>
            <a:ext cx="873052" cy="87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875" y="2534300"/>
            <a:ext cx="969748" cy="96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4981250" y="2188325"/>
            <a:ext cx="1470000" cy="1509300"/>
          </a:xfrm>
          <a:prstGeom prst="rect">
            <a:avLst/>
          </a:prstGeom>
          <a:solidFill>
            <a:srgbClr val="005B9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9726" y="2506438"/>
            <a:ext cx="873052" cy="8730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4981250" y="3697625"/>
            <a:ext cx="1470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Laboratori innovativi</a:t>
            </a:r>
            <a:endParaRPr b="1" sz="19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Classi Digitali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11700" y="1152475"/>
            <a:ext cx="682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Vieni a scuola </a:t>
            </a:r>
            <a:r>
              <a:rPr b="1" lang="it"/>
              <a:t>solo con il tuo iPad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Smartboard, schermi interattivi e reti wi-fi </a:t>
            </a:r>
            <a:r>
              <a:rPr b="1" lang="it"/>
              <a:t>in ogni aula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it"/>
              <a:t>Bye bye, zaino e quaderni!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Possibilità di </a:t>
            </a:r>
            <a:r>
              <a:rPr b="1" lang="it"/>
              <a:t>comodato d’uso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Servizi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App Gratuite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200GB di spazio su iCloud</a:t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300" y="2352850"/>
            <a:ext cx="4591575" cy="212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11700" y="1152475"/>
            <a:ext cx="76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it" sz="3100"/>
              <a:t>Dall’anno scolastico prossimo</a:t>
            </a:r>
            <a:r>
              <a:rPr b="1" lang="it" sz="3100"/>
              <a:t> non si viene a scuola il sabato</a:t>
            </a:r>
            <a:endParaRPr b="1" sz="31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it" sz="2700"/>
              <a:t>Orario di ingresso: </a:t>
            </a:r>
            <a:r>
              <a:rPr b="1" lang="it" sz="2700"/>
              <a:t>8:00</a:t>
            </a:r>
            <a:endParaRPr b="1"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it" sz="2700"/>
              <a:t>Orario di uscita: </a:t>
            </a:r>
            <a:r>
              <a:rPr b="1" lang="it" sz="2700"/>
              <a:t>14:10</a:t>
            </a:r>
            <a:endParaRPr b="1" sz="2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Settimana corta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1152475"/>
            <a:ext cx="76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it"/>
              <a:t>Tutti gli indirizzi</a:t>
            </a:r>
            <a:r>
              <a:rPr lang="it"/>
              <a:t> prevedono </a:t>
            </a:r>
            <a:r>
              <a:rPr b="1" lang="it"/>
              <a:t>moltissime ore di laboratorio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In laboratorio presenza di </a:t>
            </a:r>
            <a:r>
              <a:rPr b="1" lang="it"/>
              <a:t>docenti dedicati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I nostri laboratori: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2 LABORATORI DI CAD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4 LABORATORI DI CHIMICA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ELETTRONICA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2 LABORATORI DI ELETTROTECNICA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2 LABORATORI DI FISICA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GEOPEDOLOGIA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GESTIONE CANTIERE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INTELLIGENZA ARTIFICIALE E MACHINE LEARNING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5 LABORATORI DI INFORMATICA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PROGETTAZIONE, COSTRUZIONI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RILIEVO E PROGETTAZIONE 3D PITAGORA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SCIENZE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STEM (AULA 14)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TECNO. E DISEGNO BIENNIO 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TOPOGRAFIA</a:t>
            </a:r>
            <a:endParaRPr/>
          </a:p>
        </p:txBody>
      </p:sp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Laboratori innovativi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 diploma che vale doppio</a:t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 rot="-5400000">
            <a:off x="610575" y="1354925"/>
            <a:ext cx="642000" cy="64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397DA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1" name="Google Shape;141;p22"/>
          <p:cNvSpPr/>
          <p:nvPr/>
        </p:nvSpPr>
        <p:spPr>
          <a:xfrm rot="-5400000">
            <a:off x="610575" y="2248350"/>
            <a:ext cx="642000" cy="64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DB0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2" name="Google Shape;142;p22"/>
          <p:cNvSpPr/>
          <p:nvPr/>
        </p:nvSpPr>
        <p:spPr>
          <a:xfrm rot="-5400000">
            <a:off x="610575" y="3141775"/>
            <a:ext cx="642000" cy="64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66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1325300" y="1357325"/>
            <a:ext cx="2019000" cy="642000"/>
          </a:xfrm>
          <a:prstGeom prst="rect">
            <a:avLst/>
          </a:prstGeom>
          <a:solidFill>
            <a:srgbClr val="397DA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4" name="Google Shape;144;p22"/>
          <p:cNvSpPr/>
          <p:nvPr/>
        </p:nvSpPr>
        <p:spPr>
          <a:xfrm rot="-8100000">
            <a:off x="3114883" y="1451246"/>
            <a:ext cx="454387" cy="454387"/>
          </a:xfrm>
          <a:prstGeom prst="rtTriangle">
            <a:avLst/>
          </a:prstGeom>
          <a:solidFill>
            <a:srgbClr val="397D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1325300" y="2250625"/>
            <a:ext cx="2019000" cy="642000"/>
          </a:xfrm>
          <a:prstGeom prst="rect">
            <a:avLst/>
          </a:prstGeom>
          <a:solidFill>
            <a:srgbClr val="00DB0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6" name="Google Shape;146;p22"/>
          <p:cNvSpPr/>
          <p:nvPr/>
        </p:nvSpPr>
        <p:spPr>
          <a:xfrm rot="-8100000">
            <a:off x="3114883" y="2344546"/>
            <a:ext cx="454387" cy="454387"/>
          </a:xfrm>
          <a:prstGeom prst="rtTriangle">
            <a:avLst/>
          </a:prstGeom>
          <a:solidFill>
            <a:srgbClr val="00DB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1325300" y="3143925"/>
            <a:ext cx="2019000" cy="642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8" name="Google Shape;148;p22"/>
          <p:cNvSpPr/>
          <p:nvPr/>
        </p:nvSpPr>
        <p:spPr>
          <a:xfrm rot="-8100000">
            <a:off x="3114883" y="3237846"/>
            <a:ext cx="454387" cy="454387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1467800" y="1438175"/>
            <a:ext cx="1682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UNIVERSITÀ</a:t>
            </a:r>
            <a:endParaRPr b="1"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1493450" y="2331588"/>
            <a:ext cx="1682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ITS</a:t>
            </a:r>
            <a:endParaRPr b="1"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1467800" y="3225013"/>
            <a:ext cx="1682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LAVORO</a:t>
            </a:r>
            <a:endParaRPr b="1"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3868150" y="1332400"/>
            <a:ext cx="46101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Prosegui gli studi andando all’</a:t>
            </a: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università</a:t>
            </a:r>
            <a:endParaRPr b="1"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3868150" y="2225575"/>
            <a:ext cx="47043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Frequenta un </a:t>
            </a: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Istituto Tecnico Superiore</a:t>
            </a: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per 2 anni</a:t>
            </a:r>
            <a:endParaRPr b="1"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3868150" y="2957275"/>
            <a:ext cx="4704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Inserisciti subito nel </a:t>
            </a: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mercato del lavoro</a:t>
            </a: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come sviluppatore, geometra, tecnico di laboratorio</a:t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38" y="1460213"/>
            <a:ext cx="436475" cy="43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350" y="3246825"/>
            <a:ext cx="436449" cy="43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022" y="2358675"/>
            <a:ext cx="426148" cy="42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Biennio Comune</a:t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311700" y="1152475"/>
            <a:ext cx="396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Iscriviti ora, scegli dopo</a:t>
            </a:r>
            <a:endParaRPr/>
          </a:p>
          <a:p>
            <a:pPr indent="-193675" lvl="1" marL="360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Non hai idea di cosa siano gli indirizzi tecnici: </a:t>
            </a:r>
            <a:r>
              <a:rPr b="1" lang="it"/>
              <a:t>va bene così!</a:t>
            </a:r>
            <a:endParaRPr/>
          </a:p>
          <a:p>
            <a:pPr indent="-193675" lvl="1" marL="360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Nel biennio comune acquisisci competenze di base</a:t>
            </a:r>
            <a:endParaRPr/>
          </a:p>
          <a:p>
            <a:pPr indent="-193675" lvl="1" marL="360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it"/>
              <a:t>Scegli l’indirizzo al secondo anno!</a:t>
            </a:r>
            <a:endParaRPr b="1"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250" y="1017725"/>
            <a:ext cx="4563000" cy="332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