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Inter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font" Target="fonts/Inter-bold.fntdata"/><Relationship Id="rId10" Type="http://schemas.openxmlformats.org/officeDocument/2006/relationships/slide" Target="slides/slide5.xml"/><Relationship Id="rId21" Type="http://schemas.openxmlformats.org/officeDocument/2006/relationships/font" Target="fonts/Inter-regular.fntdata"/><Relationship Id="rId13" Type="http://schemas.openxmlformats.org/officeDocument/2006/relationships/slide" Target="slides/slide8.xml"/><Relationship Id="rId24" Type="http://schemas.openxmlformats.org/officeDocument/2006/relationships/font" Target="fonts/Inter-boldItalic.fntdata"/><Relationship Id="rId12" Type="http://schemas.openxmlformats.org/officeDocument/2006/relationships/slide" Target="slides/slide7.xml"/><Relationship Id="rId23" Type="http://schemas.openxmlformats.org/officeDocument/2006/relationships/font" Target="fonts/Inter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cec6ff24f_1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0cec6ff24f_1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0cec6ff24f_1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0cec6ff24f_1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0cec6ff24f_1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0cec6ff24f_1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0cec6ff24f_1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0cec6ff24f_1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0c97faf3ce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0c97faf3ce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0c97faf3ce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0c97faf3ce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0c97faf3c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0c97faf3c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0c97faf3c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0c97faf3c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0cec6ff24f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0cec6ff24f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cec6ff24f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0cec6ff24f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0cec6ff24f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0cec6ff24f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0c97faf3ce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0c97faf3ce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0c97faf3ce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0c97faf3ce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0cec6ff24f_1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0cec6ff24f_1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0" y="522675"/>
            <a:ext cx="5632500" cy="133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1856775"/>
            <a:ext cx="55311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l titolo 1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18150"/>
            <a:ext cx="8520600" cy="30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zato 1">
  <p:cSld name="CUSTOM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/>
          <p:nvPr/>
        </p:nvSpPr>
        <p:spPr>
          <a:xfrm rot="-5400000">
            <a:off x="610575" y="135492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397DA6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7" name="Google Shape;27;p6"/>
          <p:cNvSpPr/>
          <p:nvPr/>
        </p:nvSpPr>
        <p:spPr>
          <a:xfrm rot="-5400000">
            <a:off x="610575" y="2248350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00DB09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8" name="Google Shape;28;p6"/>
          <p:cNvSpPr/>
          <p:nvPr/>
        </p:nvSpPr>
        <p:spPr>
          <a:xfrm rot="-5400000">
            <a:off x="610575" y="3141775"/>
            <a:ext cx="642000" cy="646800"/>
          </a:xfrm>
          <a:prstGeom prst="round2SameRect">
            <a:avLst>
              <a:gd fmla="val 16667" name="adj1"/>
              <a:gd fmla="val 0" name="adj2"/>
            </a:avLst>
          </a:prstGeom>
          <a:solidFill>
            <a:srgbClr val="FF6600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29" name="Google Shape;29;p6"/>
          <p:cNvSpPr txBox="1"/>
          <p:nvPr/>
        </p:nvSpPr>
        <p:spPr>
          <a:xfrm>
            <a:off x="1325300" y="1357325"/>
            <a:ext cx="2019000" cy="642000"/>
          </a:xfrm>
          <a:prstGeom prst="rect">
            <a:avLst/>
          </a:prstGeom>
          <a:solidFill>
            <a:srgbClr val="397DA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0" name="Google Shape;30;p6"/>
          <p:cNvSpPr/>
          <p:nvPr/>
        </p:nvSpPr>
        <p:spPr>
          <a:xfrm rot="-8100000">
            <a:off x="3114883" y="1451246"/>
            <a:ext cx="454387" cy="454387"/>
          </a:xfrm>
          <a:prstGeom prst="rtTriangle">
            <a:avLst/>
          </a:prstGeom>
          <a:solidFill>
            <a:srgbClr val="397DA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1" name="Google Shape;31;p6"/>
          <p:cNvSpPr txBox="1"/>
          <p:nvPr/>
        </p:nvSpPr>
        <p:spPr>
          <a:xfrm>
            <a:off x="1325300" y="2250625"/>
            <a:ext cx="2019000" cy="642000"/>
          </a:xfrm>
          <a:prstGeom prst="rect">
            <a:avLst/>
          </a:prstGeom>
          <a:solidFill>
            <a:srgbClr val="00DB0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2" name="Google Shape;32;p6"/>
          <p:cNvSpPr/>
          <p:nvPr/>
        </p:nvSpPr>
        <p:spPr>
          <a:xfrm rot="-8100000">
            <a:off x="3114883" y="2344546"/>
            <a:ext cx="454387" cy="454387"/>
          </a:xfrm>
          <a:prstGeom prst="rtTriangle">
            <a:avLst/>
          </a:prstGeom>
          <a:solidFill>
            <a:srgbClr val="00DB0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1325300" y="3143925"/>
            <a:ext cx="2019000" cy="642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4" name="Google Shape;34;p6"/>
          <p:cNvSpPr/>
          <p:nvPr/>
        </p:nvSpPr>
        <p:spPr>
          <a:xfrm rot="-8100000">
            <a:off x="3114883" y="3237846"/>
            <a:ext cx="454387" cy="454387"/>
          </a:xfrm>
          <a:prstGeom prst="rtTriangle">
            <a:avLst/>
          </a:prstGeom>
          <a:solidFill>
            <a:srgbClr val="FF6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5" name="Google Shape;35;p6"/>
          <p:cNvSpPr txBox="1"/>
          <p:nvPr/>
        </p:nvSpPr>
        <p:spPr>
          <a:xfrm>
            <a:off x="1467800" y="1438175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6" name="Google Shape;36;p6"/>
          <p:cNvSpPr txBox="1"/>
          <p:nvPr/>
        </p:nvSpPr>
        <p:spPr>
          <a:xfrm>
            <a:off x="1493450" y="2331588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ITS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1467800" y="3225013"/>
            <a:ext cx="1682700" cy="48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chemeClr val="lt1"/>
                </a:solidFill>
                <a:latin typeface="Inter"/>
                <a:ea typeface="Inter"/>
                <a:cs typeface="Inter"/>
                <a:sym typeface="Inter"/>
              </a:rPr>
              <a:t>LAVORO</a:t>
            </a:r>
            <a:endParaRPr b="1" sz="1800">
              <a:solidFill>
                <a:schemeClr val="lt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8" name="Google Shape;38;p6"/>
          <p:cNvSpPr txBox="1"/>
          <p:nvPr/>
        </p:nvSpPr>
        <p:spPr>
          <a:xfrm>
            <a:off x="3868150" y="1332400"/>
            <a:ext cx="46101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Prosegui gli studi andando all’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università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39" name="Google Shape;39;p6"/>
          <p:cNvSpPr txBox="1"/>
          <p:nvPr/>
        </p:nvSpPr>
        <p:spPr>
          <a:xfrm>
            <a:off x="3868150" y="2225575"/>
            <a:ext cx="4704300" cy="69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Frequenta un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Istituto Tecnico Superiore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per 2 anni</a:t>
            </a:r>
            <a:endParaRPr b="1"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0" name="Google Shape;40;p6"/>
          <p:cNvSpPr txBox="1"/>
          <p:nvPr/>
        </p:nvSpPr>
        <p:spPr>
          <a:xfrm>
            <a:off x="3868150" y="2957275"/>
            <a:ext cx="4704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Inserisciti subito nel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mercato del lavoro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come sviluppatore, geometra, tecnico di laboratorio</a:t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41" name="Google Shape;4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3338" y="1460213"/>
            <a:ext cx="436475" cy="436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50" y="3246825"/>
            <a:ext cx="436449" cy="4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022" y="2358675"/>
            <a:ext cx="426148" cy="426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311700" y="445025"/>
            <a:ext cx="74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311700" y="1553200"/>
            <a:ext cx="39999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832400" y="1553275"/>
            <a:ext cx="3999900" cy="301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311700" y="445025"/>
            <a:ext cx="74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311700" y="555600"/>
            <a:ext cx="58893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9"/>
          <p:cNvSpPr txBox="1"/>
          <p:nvPr>
            <p:ph idx="1" type="body"/>
          </p:nvPr>
        </p:nvSpPr>
        <p:spPr>
          <a:xfrm>
            <a:off x="311700" y="1389600"/>
            <a:ext cx="63099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2800"/>
              <a:buFont typeface="Inter"/>
              <a:buNone/>
              <a:defRPr b="1" sz="2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nter"/>
              <a:buNone/>
              <a:defRPr b="1" sz="28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800"/>
              <a:buFont typeface="Inter"/>
              <a:buChar char="●"/>
              <a:defRPr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●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●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○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400"/>
              <a:buFont typeface="Inter"/>
              <a:buChar char="■"/>
              <a:defRPr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jpg"/><Relationship Id="rId4" Type="http://schemas.openxmlformats.org/officeDocument/2006/relationships/image" Target="../media/image23.jpg"/><Relationship Id="rId5" Type="http://schemas.openxmlformats.org/officeDocument/2006/relationships/image" Target="../media/image22.jpg"/><Relationship Id="rId6" Type="http://schemas.openxmlformats.org/officeDocument/2006/relationships/image" Target="../media/image2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12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19.jpg"/><Relationship Id="rId6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ctrTitle"/>
          </p:nvPr>
        </p:nvSpPr>
        <p:spPr>
          <a:xfrm>
            <a:off x="311700" y="225925"/>
            <a:ext cx="6224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/>
              <a:t>NON PERDERE IL </a:t>
            </a:r>
            <a:r>
              <a:rPr lang="it" sz="4300">
                <a:solidFill>
                  <a:srgbClr val="00DB09"/>
                </a:solidFill>
              </a:rPr>
              <a:t>FILO</a:t>
            </a:r>
            <a:endParaRPr sz="4300">
              <a:solidFill>
                <a:srgbClr val="00DB09"/>
              </a:solidFill>
            </a:endParaRPr>
          </a:p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311700" y="1080675"/>
            <a:ext cx="62241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Istituto Tecnico Tecnologico </a:t>
            </a:r>
            <a:r>
              <a:rPr b="1" lang="it" sz="2000">
                <a:solidFill>
                  <a:srgbClr val="00DB09"/>
                </a:solidFill>
              </a:rPr>
              <a:t>Panetti Pitagora</a:t>
            </a:r>
            <a:endParaRPr b="1" sz="2000">
              <a:solidFill>
                <a:srgbClr val="00DB09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427175" y="4382626"/>
            <a:ext cx="3477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Istituto Tecnico Tecnologico Panetti Pitagora</a:t>
            </a:r>
            <a:endParaRPr b="1"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Sede Panetti: via Re David 186 - Bari</a:t>
            </a:r>
            <a:endParaRPr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it" sz="10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Sede Pitagora: corso Cavour 249 - Bari</a:t>
            </a:r>
            <a:endParaRPr sz="10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1810775"/>
            <a:ext cx="40401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66B134"/>
                </a:solidFill>
                <a:latin typeface="Inter"/>
                <a:ea typeface="Inter"/>
                <a:cs typeface="Inter"/>
                <a:sym typeface="Inter"/>
              </a:rPr>
              <a:t>COSTRUZIONI AMBIENTE E TERRITORIO</a:t>
            </a:r>
            <a:endParaRPr b="1" sz="2400">
              <a:solidFill>
                <a:srgbClr val="FF6600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b="1" sz="1300">
              <a:solidFill>
                <a:srgbClr val="FFC43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Con il diploma di tecnico edile, superando </a:t>
            </a:r>
            <a:r>
              <a:rPr b="1" lang="it" sz="1600"/>
              <a:t>l’esame di abilitazione</a:t>
            </a:r>
            <a:r>
              <a:rPr lang="it" sz="1600"/>
              <a:t>, al quale si può accedere con diversi percorsi di </a:t>
            </a:r>
            <a:r>
              <a:rPr b="1" lang="it" sz="1600"/>
              <a:t>tirocinio</a:t>
            </a:r>
            <a:r>
              <a:rPr lang="it" sz="1600"/>
              <a:t>, si può DIVENTARE: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it" sz="1600"/>
              <a:t>Lavoratore dipendente</a:t>
            </a:r>
            <a:endParaRPr b="1" sz="16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Uffici Tecnici di Enti quali Comune, Catasto, Acquedotto, Vigili del Fuoco, Protezione Civile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Imprese Pubbliche/Private operanti nel campo delle costruzioni, dell’ambiente e del territorio</a:t>
            </a:r>
            <a:endParaRPr b="1" sz="10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it" sz="1600"/>
              <a:t>Proseguire gli studi universitari</a:t>
            </a:r>
            <a:endParaRPr b="1" sz="16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(Lauree  Triennali o quinquennali) accedendo a TUTTE LE FACOLTÀ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Le più affini al percorso di studi sono:</a:t>
            </a:r>
            <a:endParaRPr b="1" sz="1000"/>
          </a:p>
          <a:p>
            <a:pPr indent="-292100" lvl="3" marL="18288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it" sz="1000"/>
              <a:t>Ingegneria / Architettura / Scienze Agrarie /Scienze</a:t>
            </a:r>
            <a:endParaRPr b="1" sz="1000"/>
          </a:p>
          <a:p>
            <a:pPr indent="-292100" lvl="3" marL="1828800" rtl="0" algn="l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b="1" lang="it" sz="1000"/>
              <a:t>Geologiche e Ambientali</a:t>
            </a:r>
            <a:endParaRPr b="1" sz="1000"/>
          </a:p>
        </p:txBody>
      </p:sp>
      <p:sp>
        <p:nvSpPr>
          <p:cNvPr id="155" name="Google Shape;155;p24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Sbocchi professionali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Erasmus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ESC (</a:t>
            </a:r>
            <a:r>
              <a:rPr b="1" lang="it" sz="1600"/>
              <a:t>European Smart Factories VET4.0</a:t>
            </a:r>
            <a:r>
              <a:rPr lang="it" sz="1600"/>
              <a:t>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Miglioramento </a:t>
            </a:r>
            <a:r>
              <a:rPr b="1" lang="it" sz="1600"/>
              <a:t>competenze linguistiche</a:t>
            </a:r>
            <a:r>
              <a:rPr lang="it" sz="1600"/>
              <a:t> con attività di </a:t>
            </a:r>
            <a:r>
              <a:rPr b="1" lang="it" sz="1600"/>
              <a:t>formazione anche all’estero</a:t>
            </a:r>
            <a:endParaRPr b="1" sz="1600"/>
          </a:p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Progetti europei</a:t>
            </a:r>
            <a:endParaRPr/>
          </a:p>
        </p:txBody>
      </p:sp>
      <p:pic>
        <p:nvPicPr>
          <p:cNvPr descr="erasmus team.jpg" id="162" name="Google Shape;16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2746750"/>
            <a:ext cx="1932369" cy="139302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903.JPG" id="163" name="Google Shape;163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13805" y="2690154"/>
            <a:ext cx="1932369" cy="15062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3987.JPG" id="164" name="Google Shape;164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53305" y="2788257"/>
            <a:ext cx="866670" cy="13100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5149.JPG" id="165" name="Google Shape;165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72875" y="2867975"/>
            <a:ext cx="1433800" cy="12187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6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raggiungere l’istituto Pitagora</a:t>
            </a:r>
            <a:endParaRPr/>
          </a:p>
        </p:txBody>
      </p:sp>
      <p:pic>
        <p:nvPicPr>
          <p:cNvPr id="171" name="Google Shape;17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325" y="1017725"/>
            <a:ext cx="5712650" cy="3452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Come raggiungere l’</a:t>
            </a:r>
            <a:r>
              <a:rPr lang="it"/>
              <a:t>i</a:t>
            </a:r>
            <a:r>
              <a:rPr lang="it"/>
              <a:t>stituto Pitagora</a:t>
            </a:r>
            <a:endParaRPr/>
          </a:p>
        </p:txBody>
      </p:sp>
      <p:sp>
        <p:nvSpPr>
          <p:cNvPr id="177" name="Google Shape;177;p27"/>
          <p:cNvSpPr txBox="1"/>
          <p:nvPr/>
        </p:nvSpPr>
        <p:spPr>
          <a:xfrm>
            <a:off x="418475" y="3509788"/>
            <a:ext cx="36165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a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3 minuti a piedi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stazioni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dello stato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Nord Barese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78" name="Google Shape;178;p27"/>
          <p:cNvSpPr txBox="1"/>
          <p:nvPr/>
        </p:nvSpPr>
        <p:spPr>
          <a:xfrm>
            <a:off x="4268500" y="3509800"/>
            <a:ext cx="45426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L’istituto è raggiungibile facilmente dalle </a:t>
            </a:r>
            <a:r>
              <a:rPr b="1"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fermate del bus</a:t>
            </a: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di: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Appulo Lucane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Ferrovie del Sud/Est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COTRAP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AMTAB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314693"/>
              </a:buClr>
              <a:buSzPts val="1200"/>
              <a:buFont typeface="Inter"/>
              <a:buChar char="●"/>
            </a:pPr>
            <a:r>
              <a:rPr lang="it" sz="12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STP</a:t>
            </a:r>
            <a:endParaRPr sz="12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179" name="Google Shape;17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325" y="979900"/>
            <a:ext cx="4680549" cy="2446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/>
          <p:nvPr>
            <p:ph type="ctrTitle"/>
          </p:nvPr>
        </p:nvSpPr>
        <p:spPr>
          <a:xfrm>
            <a:off x="311700" y="225925"/>
            <a:ext cx="6224100" cy="9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 sz="4300"/>
              <a:t>NON PERDERE IL </a:t>
            </a:r>
            <a:r>
              <a:rPr lang="it" sz="4300">
                <a:solidFill>
                  <a:srgbClr val="00DB09"/>
                </a:solidFill>
              </a:rPr>
              <a:t>FILO</a:t>
            </a:r>
            <a:endParaRPr sz="4300">
              <a:solidFill>
                <a:srgbClr val="00DB09"/>
              </a:solidFill>
            </a:endParaRPr>
          </a:p>
        </p:txBody>
      </p:sp>
      <p:sp>
        <p:nvSpPr>
          <p:cNvPr id="185" name="Google Shape;185;p28"/>
          <p:cNvSpPr txBox="1"/>
          <p:nvPr>
            <p:ph idx="1" type="subTitle"/>
          </p:nvPr>
        </p:nvSpPr>
        <p:spPr>
          <a:xfrm>
            <a:off x="311700" y="1080675"/>
            <a:ext cx="6224100" cy="6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Istituto Tecnico Tecnologico </a:t>
            </a:r>
            <a:r>
              <a:rPr b="1" lang="it" sz="2000">
                <a:solidFill>
                  <a:srgbClr val="00DB09"/>
                </a:solidFill>
              </a:rPr>
              <a:t>Panetti Pitagora</a:t>
            </a:r>
            <a:endParaRPr b="1" sz="2000">
              <a:solidFill>
                <a:srgbClr val="00DB09"/>
              </a:solidFill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2427175" y="4382626"/>
            <a:ext cx="34773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00DB09"/>
                </a:solidFill>
                <a:latin typeface="Inter"/>
                <a:ea typeface="Inter"/>
                <a:cs typeface="Inter"/>
                <a:sym typeface="Inter"/>
              </a:rPr>
              <a:t>panettipitagora.edu.it/orientamento</a:t>
            </a:r>
            <a:endParaRPr>
              <a:solidFill>
                <a:srgbClr val="00DB09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7" name="Google Shape;187;p28"/>
          <p:cNvSpPr txBox="1"/>
          <p:nvPr/>
        </p:nvSpPr>
        <p:spPr>
          <a:xfrm>
            <a:off x="311700" y="1734675"/>
            <a:ext cx="23355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200">
                <a:solidFill>
                  <a:srgbClr val="304593"/>
                </a:solidFill>
              </a:rPr>
              <a:t>OPEN</a:t>
            </a:r>
            <a:r>
              <a:rPr b="1" lang="it" sz="2200">
                <a:solidFill>
                  <a:srgbClr val="77AF48"/>
                </a:solidFill>
              </a:rPr>
              <a:t> </a:t>
            </a:r>
            <a:r>
              <a:rPr b="1" lang="it" sz="2200">
                <a:solidFill>
                  <a:srgbClr val="EC661C"/>
                </a:solidFill>
              </a:rPr>
              <a:t>DAY</a:t>
            </a:r>
            <a:endParaRPr b="1" sz="2200">
              <a:solidFill>
                <a:srgbClr val="EC661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550">
                <a:solidFill>
                  <a:srgbClr val="304593"/>
                </a:solidFill>
              </a:rPr>
              <a:t>01/12/24 - 15/12/24</a:t>
            </a:r>
            <a:endParaRPr sz="1550">
              <a:solidFill>
                <a:srgbClr val="304593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550">
                <a:solidFill>
                  <a:srgbClr val="304593"/>
                </a:solidFill>
              </a:rPr>
              <a:t>12/01/25 - 19/01/25</a:t>
            </a:r>
            <a:endParaRPr b="1" sz="1700">
              <a:solidFill>
                <a:srgbClr val="397DA6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188" name="Google Shape;188;p28"/>
          <p:cNvSpPr txBox="1"/>
          <p:nvPr/>
        </p:nvSpPr>
        <p:spPr>
          <a:xfrm>
            <a:off x="2427175" y="1734675"/>
            <a:ext cx="3934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200">
                <a:solidFill>
                  <a:srgbClr val="304593"/>
                </a:solidFill>
              </a:rPr>
              <a:t>OPEN </a:t>
            </a:r>
            <a:r>
              <a:rPr b="1" lang="it" sz="2200">
                <a:solidFill>
                  <a:srgbClr val="77AF48"/>
                </a:solidFill>
              </a:rPr>
              <a:t>LABS-PITAGORA</a:t>
            </a:r>
            <a:endParaRPr b="1" sz="2200">
              <a:solidFill>
                <a:srgbClr val="77AF4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Ogni sabato</a:t>
            </a:r>
            <a:r>
              <a:rPr lang="it" sz="1750">
                <a:solidFill>
                  <a:srgbClr val="304593"/>
                </a:solidFill>
              </a:rPr>
              <a:t> dalle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10:00</a:t>
            </a:r>
            <a:r>
              <a:rPr lang="it" sz="1750">
                <a:solidFill>
                  <a:srgbClr val="304593"/>
                </a:solidFill>
              </a:rPr>
              <a:t> 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12:00</a:t>
            </a:r>
            <a:endParaRPr b="1" sz="2200">
              <a:solidFill>
                <a:srgbClr val="304593"/>
              </a:solidFill>
            </a:endParaRPr>
          </a:p>
        </p:txBody>
      </p:sp>
      <p:sp>
        <p:nvSpPr>
          <p:cNvPr id="189" name="Google Shape;189;p28"/>
          <p:cNvSpPr txBox="1"/>
          <p:nvPr/>
        </p:nvSpPr>
        <p:spPr>
          <a:xfrm>
            <a:off x="311700" y="2616750"/>
            <a:ext cx="4118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2400">
                <a:solidFill>
                  <a:srgbClr val="F7E336"/>
                </a:solidFill>
              </a:rPr>
              <a:t>VISITING</a:t>
            </a:r>
            <a:endParaRPr b="1" sz="2400">
              <a:solidFill>
                <a:srgbClr val="F7E33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Ogni sabato</a:t>
            </a:r>
            <a:r>
              <a:rPr lang="it" sz="1750">
                <a:solidFill>
                  <a:srgbClr val="304593"/>
                </a:solidFill>
              </a:rPr>
              <a:t> a partire dal </a:t>
            </a:r>
            <a:r>
              <a:rPr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19/10/24</a:t>
            </a:r>
            <a:endParaRPr sz="1750">
              <a:solidFill>
                <a:srgbClr val="3045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750">
                <a:solidFill>
                  <a:srgbClr val="304593"/>
                </a:solidFill>
              </a:rPr>
              <a:t>dalle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9:00</a:t>
            </a:r>
            <a:r>
              <a:rPr lang="it" sz="1750">
                <a:solidFill>
                  <a:srgbClr val="304593"/>
                </a:solidFill>
              </a:rPr>
              <a:t> alle </a:t>
            </a:r>
            <a:r>
              <a:rPr b="1" lang="it" sz="1750">
                <a:solidFill>
                  <a:srgbClr val="304593"/>
                </a:solidFill>
                <a:latin typeface="Inter"/>
                <a:ea typeface="Inter"/>
                <a:cs typeface="Inter"/>
                <a:sym typeface="Inter"/>
              </a:rPr>
              <a:t>11:00</a:t>
            </a:r>
            <a:endParaRPr b="1" sz="2400">
              <a:solidFill>
                <a:srgbClr val="30459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Prenota una visita o un laboratorio!</a:t>
            </a:r>
            <a:endParaRPr/>
          </a:p>
        </p:txBody>
      </p:sp>
      <p:sp>
        <p:nvSpPr>
          <p:cNvPr id="195" name="Google Shape;195;p29"/>
          <p:cNvSpPr txBox="1"/>
          <p:nvPr>
            <p:ph idx="1" type="body"/>
          </p:nvPr>
        </p:nvSpPr>
        <p:spPr>
          <a:xfrm>
            <a:off x="3861450" y="1733150"/>
            <a:ext cx="5207400" cy="18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/>
              <a:t>📱</a:t>
            </a:r>
            <a:r>
              <a:rPr lang="it" sz="1800"/>
              <a:t> </a:t>
            </a:r>
            <a:r>
              <a:rPr b="1" lang="it" sz="1800"/>
              <a:t>Inquadra il QR Code</a:t>
            </a:r>
            <a:r>
              <a:rPr lang="it" sz="1800"/>
              <a:t> con il tuo smartphone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it" sz="1800"/>
              <a:t>✍️ </a:t>
            </a:r>
            <a:r>
              <a:rPr b="1" lang="it" sz="1800"/>
              <a:t>Compila il form</a:t>
            </a:r>
            <a:r>
              <a:rPr lang="it" sz="1800"/>
              <a:t> con i tuoi dati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it" sz="1800"/>
              <a:t>☎️ </a:t>
            </a:r>
            <a:r>
              <a:rPr lang="it"/>
              <a:t>Ricevi la </a:t>
            </a:r>
            <a:r>
              <a:rPr b="1" lang="it"/>
              <a:t>conferma</a:t>
            </a:r>
            <a:r>
              <a:rPr lang="it"/>
              <a:t> di prenotazione</a:t>
            </a:r>
            <a:endParaRPr sz="18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1800"/>
              <a:t>🏫 Vieni a trovarci a scuola!</a:t>
            </a:r>
            <a:endParaRPr b="1" sz="1800"/>
          </a:p>
        </p:txBody>
      </p:sp>
      <p:pic>
        <p:nvPicPr>
          <p:cNvPr id="196" name="Google Shape;19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450" y="958200"/>
            <a:ext cx="3535452" cy="35354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445025"/>
            <a:ext cx="756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…dopo il biennio: indirizzo CAT </a:t>
            </a:r>
            <a:r>
              <a:rPr b="0" lang="it"/>
              <a:t>(</a:t>
            </a:r>
            <a:r>
              <a:rPr b="0" lang="it"/>
              <a:t>sede </a:t>
            </a:r>
            <a:r>
              <a:rPr lang="it"/>
              <a:t>Pitagora</a:t>
            </a:r>
            <a:r>
              <a:rPr b="0" lang="it"/>
              <a:t>)</a:t>
            </a:r>
            <a:endParaRPr b="0"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4550" y="1217200"/>
            <a:ext cx="5863716" cy="324107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104550" y="1514125"/>
            <a:ext cx="3000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MISURARE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PROGETTARE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VALUTARE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GESTIRE EDIFICI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E </a:t>
            </a:r>
            <a:r>
              <a:rPr b="1"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AMBIENTE</a:t>
            </a:r>
            <a:r>
              <a:rPr lang="it" sz="1800">
                <a:solidFill>
                  <a:srgbClr val="314693"/>
                </a:solidFill>
                <a:latin typeface="Inter"/>
                <a:ea typeface="Inter"/>
                <a:cs typeface="Inter"/>
                <a:sym typeface="Inter"/>
              </a:rPr>
              <a:t> NEI QUALI VIVIAMO</a:t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314693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311700" y="445025"/>
            <a:ext cx="7642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significa essere diplomato in Costruzioni Ambiente e Territorio</a:t>
            </a:r>
            <a:endParaRPr/>
          </a:p>
        </p:txBody>
      </p:sp>
      <p:sp>
        <p:nvSpPr>
          <p:cNvPr id="94" name="Google Shape;94;p17"/>
          <p:cNvSpPr txBox="1"/>
          <p:nvPr>
            <p:ph idx="1" type="body"/>
          </p:nvPr>
        </p:nvSpPr>
        <p:spPr>
          <a:xfrm>
            <a:off x="311700" y="1319875"/>
            <a:ext cx="68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77AF48"/>
                </a:solidFill>
              </a:rPr>
              <a:t>Rilevare</a:t>
            </a:r>
            <a:endParaRPr b="1" sz="2300">
              <a:solidFill>
                <a:srgbClr val="77AF48"/>
              </a:solidFill>
            </a:endParaRPr>
          </a:p>
          <a:p>
            <a:pPr indent="-190500" lvl="0" marL="269999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Tecniche rappresentazione grafica </a:t>
            </a:r>
            <a:r>
              <a:rPr lang="it" sz="1500"/>
              <a:t>(I-II anno)</a:t>
            </a:r>
            <a:endParaRPr sz="1500"/>
          </a:p>
          <a:p>
            <a:pPr indent="-190500" lvl="0" marL="269999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Scienze e Tecnologie Applicate</a:t>
            </a:r>
            <a:r>
              <a:rPr lang="it" sz="1500"/>
              <a:t> (II anno)</a:t>
            </a:r>
            <a:endParaRPr sz="1500"/>
          </a:p>
          <a:p>
            <a:pPr indent="-190500" lvl="0" marL="269999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Topografia</a:t>
            </a:r>
            <a:r>
              <a:rPr lang="it" sz="1500"/>
              <a:t> (III, IV, V anno)</a:t>
            </a:r>
            <a:endParaRPr sz="1500"/>
          </a:p>
          <a:p>
            <a:pPr indent="-190500" lvl="0" marL="269999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Progettazione</a:t>
            </a:r>
            <a:r>
              <a:rPr lang="it" sz="1500"/>
              <a:t> (III, IV, V anno)</a:t>
            </a:r>
            <a:endParaRPr sz="1500"/>
          </a:p>
        </p:txBody>
      </p:sp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89951" y="3480734"/>
            <a:ext cx="1168671" cy="1017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40877" y="3262910"/>
            <a:ext cx="1367783" cy="14526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ser.jpg" id="97" name="Google Shape;97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74989" y="1776297"/>
            <a:ext cx="1179235" cy="11619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ONE.jpg" id="98" name="Google Shape;98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16525" y="3516767"/>
            <a:ext cx="1655481" cy="944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96669" y="3305359"/>
            <a:ext cx="2134976" cy="136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815592" y="1876526"/>
            <a:ext cx="1028072" cy="10130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/>
          <p:nvPr>
            <p:ph type="title"/>
          </p:nvPr>
        </p:nvSpPr>
        <p:spPr>
          <a:xfrm>
            <a:off x="311700" y="445025"/>
            <a:ext cx="769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significa essere diplomato in Costruzioni Ambiente e Territorio</a:t>
            </a:r>
            <a:endParaRPr/>
          </a:p>
        </p:txBody>
      </p:sp>
      <p:sp>
        <p:nvSpPr>
          <p:cNvPr id="106" name="Google Shape;106;p18"/>
          <p:cNvSpPr txBox="1"/>
          <p:nvPr>
            <p:ph idx="1" type="body"/>
          </p:nvPr>
        </p:nvSpPr>
        <p:spPr>
          <a:xfrm>
            <a:off x="311700" y="1319875"/>
            <a:ext cx="68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77AF48"/>
                </a:solidFill>
              </a:rPr>
              <a:t>Progettare</a:t>
            </a:r>
            <a:endParaRPr sz="1500"/>
          </a:p>
          <a:p>
            <a:pPr indent="-190500" lvl="0" marL="269999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Progettazione, costruzioni e impianti</a:t>
            </a:r>
            <a:r>
              <a:rPr lang="it" sz="1500"/>
              <a:t> (III, IV, V anno)</a:t>
            </a:r>
            <a:endParaRPr sz="1500"/>
          </a:p>
        </p:txBody>
      </p:sp>
      <p:pic>
        <p:nvPicPr>
          <p:cNvPr id="107" name="Google Shape;10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53025" y="2800700"/>
            <a:ext cx="3394674" cy="1784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6645" y="1017728"/>
            <a:ext cx="2316125" cy="2000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1700" y="2847912"/>
            <a:ext cx="2515350" cy="168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6650" y="3199615"/>
            <a:ext cx="2316125" cy="153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type="title"/>
          </p:nvPr>
        </p:nvSpPr>
        <p:spPr>
          <a:xfrm>
            <a:off x="311700" y="445025"/>
            <a:ext cx="759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significa essere diplomato in Costruzioni Ambiente e Territorio</a:t>
            </a:r>
            <a:endParaRPr/>
          </a:p>
        </p:txBody>
      </p:sp>
      <p:sp>
        <p:nvSpPr>
          <p:cNvPr id="116" name="Google Shape;116;p19"/>
          <p:cNvSpPr txBox="1"/>
          <p:nvPr>
            <p:ph idx="1" type="body"/>
          </p:nvPr>
        </p:nvSpPr>
        <p:spPr>
          <a:xfrm>
            <a:off x="311700" y="1319875"/>
            <a:ext cx="6823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77AF48"/>
                </a:solidFill>
              </a:rPr>
              <a:t>Valutare</a:t>
            </a:r>
            <a:endParaRPr sz="1500"/>
          </a:p>
          <a:p>
            <a:pPr indent="-190500" lvl="0" marL="269999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Geopedologia, Economia ed</a:t>
            </a:r>
            <a:r>
              <a:rPr lang="it" sz="1500"/>
              <a:t> </a:t>
            </a:r>
            <a:r>
              <a:rPr b="1" lang="it" sz="1500"/>
              <a:t>Estimo</a:t>
            </a:r>
            <a:r>
              <a:rPr lang="it" sz="1500"/>
              <a:t> (III, IV, V anno)</a:t>
            </a:r>
            <a:endParaRPr sz="1500"/>
          </a:p>
        </p:txBody>
      </p:sp>
      <p:pic>
        <p:nvPicPr>
          <p:cNvPr descr="140221050221-VALUTA E STIMA.jpg" id="117" name="Google Shape;11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70230" y="3068750"/>
            <a:ext cx="2246570" cy="16849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ntermediazione-e-valutazione-nella-prassi-della-compravendita-immobiliare-300x225.jpg" id="118" name="Google Shape;11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21793" y="1202175"/>
            <a:ext cx="2242832" cy="16821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ime1.jpg" id="119" name="Google Shape;119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44363" y="2887100"/>
            <a:ext cx="2967080" cy="18017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erizie-immobiliari.jpg" id="120" name="Google Shape;120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62691" y="3003923"/>
            <a:ext cx="1568114" cy="1568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311700" y="445025"/>
            <a:ext cx="7515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Che significa essere diplomato in Costruzioni Ambiente e Territorio</a:t>
            </a:r>
            <a:endParaRPr/>
          </a:p>
        </p:txBody>
      </p:sp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311700" y="1319875"/>
            <a:ext cx="5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300">
                <a:solidFill>
                  <a:srgbClr val="77AF48"/>
                </a:solidFill>
              </a:rPr>
              <a:t>Gestire</a:t>
            </a:r>
            <a:endParaRPr sz="1500"/>
          </a:p>
          <a:p>
            <a:pPr indent="-190500" lvl="0" marL="269999" rtl="0" algn="l"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Gestione del cantiere e sicurezza degli ambienti di lavoro</a:t>
            </a:r>
            <a:r>
              <a:rPr lang="it" sz="1500"/>
              <a:t> (III, IV, V anno)</a:t>
            </a:r>
            <a:endParaRPr sz="1500"/>
          </a:p>
          <a:p>
            <a:pPr indent="-190500" lvl="0" marL="269999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b="1" lang="it" sz="1500"/>
              <a:t>Diritto ed Economia</a:t>
            </a:r>
            <a:r>
              <a:rPr lang="it" sz="1500"/>
              <a:t> (I, II anno)</a:t>
            </a:r>
            <a:endParaRPr sz="1500"/>
          </a:p>
        </p:txBody>
      </p:sp>
      <p:pic>
        <p:nvPicPr>
          <p:cNvPr id="127" name="Google Shape;127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75482" y="1467912"/>
            <a:ext cx="1439865" cy="1030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44102" y="1319887"/>
            <a:ext cx="1439868" cy="136763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alitaaziendale2.jpg" id="129" name="Google Shape;129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02419" y="2764437"/>
            <a:ext cx="2487620" cy="17581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ntieri.jpg" id="130" name="Google Shape;130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72556" y="2989675"/>
            <a:ext cx="2411420" cy="160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idx="1" type="body"/>
          </p:nvPr>
        </p:nvSpPr>
        <p:spPr>
          <a:xfrm>
            <a:off x="311700" y="1152475"/>
            <a:ext cx="3492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it" sz="1600"/>
              <a:t>Progettazione concreta</a:t>
            </a:r>
            <a:r>
              <a:rPr lang="it" sz="1600"/>
              <a:t>: trasforma i progetti digitali in </a:t>
            </a:r>
            <a:r>
              <a:rPr b="1" lang="it" sz="1600"/>
              <a:t>modelli reali</a:t>
            </a:r>
            <a:endParaRPr b="1" sz="1600"/>
          </a:p>
          <a:p>
            <a:pPr indent="-3302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1" lang="it" sz="1600"/>
              <a:t>Apprendimento pratico</a:t>
            </a:r>
            <a:r>
              <a:rPr lang="it" sz="1600"/>
              <a:t>: rendi </a:t>
            </a:r>
            <a:r>
              <a:rPr b="1" lang="it" sz="1600"/>
              <a:t>tangibili</a:t>
            </a:r>
            <a:r>
              <a:rPr lang="it" sz="1600"/>
              <a:t> le soluzioni tecniche</a:t>
            </a:r>
            <a:endParaRPr sz="1600"/>
          </a:p>
          <a:p>
            <a:pPr indent="-330200" lvl="0" marL="457200" rtl="0" algn="l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b="1" lang="it" sz="1600"/>
              <a:t>Competenze avanzate</a:t>
            </a:r>
            <a:r>
              <a:rPr lang="it" sz="1600"/>
              <a:t> nella </a:t>
            </a:r>
            <a:r>
              <a:rPr b="1" lang="it" sz="1600"/>
              <a:t>prototipazione</a:t>
            </a:r>
            <a:r>
              <a:rPr lang="it" sz="1600"/>
              <a:t> e nel </a:t>
            </a:r>
            <a:r>
              <a:rPr b="1" lang="it" sz="1600"/>
              <a:t>design</a:t>
            </a:r>
            <a:r>
              <a:rPr lang="it" sz="1600"/>
              <a:t> digitale</a:t>
            </a:r>
            <a:endParaRPr sz="1600"/>
          </a:p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Stampanti 3D</a:t>
            </a:r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3275" y="951079"/>
            <a:ext cx="4959600" cy="372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Con il diploma di tecnico edile, superando </a:t>
            </a:r>
            <a:r>
              <a:rPr b="1" lang="it" sz="1600"/>
              <a:t>l’esame di abilitazione</a:t>
            </a:r>
            <a:r>
              <a:rPr lang="it" sz="1600"/>
              <a:t>, al quale si può accedere con diversi percorsi di </a:t>
            </a:r>
            <a:r>
              <a:rPr b="1" lang="it" sz="1600"/>
              <a:t>tirocinio</a:t>
            </a:r>
            <a:r>
              <a:rPr lang="it" sz="1600"/>
              <a:t>, si può DIVENTARE: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it" sz="1600"/>
              <a:t>Geometra libero professionista</a:t>
            </a:r>
            <a:endParaRPr b="1" sz="16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Tecnico delle ristrutturazioni edili, della sicurezza antincendio, Catasto, progettazione biosostenibile 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Tecnico esperto nel rilievo (droni, stazione totale, laser..)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Esperto certificatore di risparmio energetico 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Coordinatore per la Sicurezza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Agente immobiliare / Amministratore condominiale 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Esperto nella Riqualificazione Urbana 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Esperto nella edilizia ricettiva (hotel, B&amp;B, masserie, discoteche, cinema, teatri, ristoranti) </a:t>
            </a:r>
            <a:endParaRPr b="1" sz="1000"/>
          </a:p>
        </p:txBody>
      </p:sp>
      <p:sp>
        <p:nvSpPr>
          <p:cNvPr id="143" name="Google Shape;143;p22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Sbocchi professionali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idx="1" type="body"/>
          </p:nvPr>
        </p:nvSpPr>
        <p:spPr>
          <a:xfrm>
            <a:off x="311700" y="1152475"/>
            <a:ext cx="7675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it" sz="1600"/>
              <a:t>Con il diploma di tecnico edile, superando </a:t>
            </a:r>
            <a:r>
              <a:rPr b="1" lang="it" sz="1600"/>
              <a:t>l’esame di abilitazione</a:t>
            </a:r>
            <a:r>
              <a:rPr lang="it" sz="1600"/>
              <a:t>, al quale si può accedere con diversi percorsi di </a:t>
            </a:r>
            <a:r>
              <a:rPr b="1" lang="it" sz="1600"/>
              <a:t>tirocinio</a:t>
            </a:r>
            <a:r>
              <a:rPr lang="it" sz="1600"/>
              <a:t>, si può DIVENTARE: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b="1" lang="it" sz="1600"/>
              <a:t>Lavoratore dipendente</a:t>
            </a:r>
            <a:endParaRPr b="1" sz="16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Uffici Tecnici di Enti quali Comune, Catasto, Acquedotto, Vigili del Fuoco, Protezione Civile</a:t>
            </a:r>
            <a:endParaRPr b="1" sz="1000"/>
          </a:p>
          <a:p>
            <a:pPr indent="-292100" lvl="2" marL="1371600" rtl="0" algn="l">
              <a:spcBef>
                <a:spcPts val="0"/>
              </a:spcBef>
              <a:spcAft>
                <a:spcPts val="0"/>
              </a:spcAft>
              <a:buSzPts val="1000"/>
              <a:buChar char="■"/>
            </a:pPr>
            <a:r>
              <a:rPr b="1" lang="it" sz="1000"/>
              <a:t>Imprese Pubbliche/Private operanti nel campo delle costruzioni, dell’ambiente e del territorio</a:t>
            </a:r>
            <a:endParaRPr b="1" sz="1000"/>
          </a:p>
        </p:txBody>
      </p:sp>
      <p:sp>
        <p:nvSpPr>
          <p:cNvPr id="149" name="Google Shape;149;p23"/>
          <p:cNvSpPr txBox="1"/>
          <p:nvPr>
            <p:ph type="title"/>
          </p:nvPr>
        </p:nvSpPr>
        <p:spPr>
          <a:xfrm>
            <a:off x="311700" y="445025"/>
            <a:ext cx="723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Sbocchi professionali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