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30"/>
  </p:notesMasterIdLst>
  <p:sldIdLst>
    <p:sldId id="256" r:id="rId2"/>
    <p:sldId id="273" r:id="rId3"/>
    <p:sldId id="275" r:id="rId4"/>
    <p:sldId id="274" r:id="rId5"/>
    <p:sldId id="287" r:id="rId6"/>
    <p:sldId id="300" r:id="rId7"/>
    <p:sldId id="301" r:id="rId8"/>
    <p:sldId id="302" r:id="rId9"/>
    <p:sldId id="291" r:id="rId10"/>
    <p:sldId id="292" r:id="rId11"/>
    <p:sldId id="305" r:id="rId12"/>
    <p:sldId id="306" r:id="rId13"/>
    <p:sldId id="284" r:id="rId14"/>
    <p:sldId id="285" r:id="rId15"/>
    <p:sldId id="303" r:id="rId16"/>
    <p:sldId id="277" r:id="rId17"/>
    <p:sldId id="293" r:id="rId18"/>
    <p:sldId id="294" r:id="rId19"/>
    <p:sldId id="295" r:id="rId20"/>
    <p:sldId id="297" r:id="rId21"/>
    <p:sldId id="298" r:id="rId22"/>
    <p:sldId id="299" r:id="rId23"/>
    <p:sldId id="304" r:id="rId24"/>
    <p:sldId id="308" r:id="rId25"/>
    <p:sldId id="310" r:id="rId26"/>
    <p:sldId id="307" r:id="rId27"/>
    <p:sldId id="309" r:id="rId28"/>
    <p:sldId id="27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2" autoAdjust="0"/>
    <p:restoredTop sz="94249" autoAdjust="0"/>
  </p:normalViewPr>
  <p:slideViewPr>
    <p:cSldViewPr snapToGrid="0">
      <p:cViewPr varScale="1">
        <p:scale>
          <a:sx n="71" d="100"/>
          <a:sy n="71" d="100"/>
        </p:scale>
        <p:origin x="72" y="7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74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14AFC-7AFF-4237-9661-99FD01DE2D2B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4C98B-3FAC-42EF-A0E7-67AF8EDD7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11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4C98B-3FAC-42EF-A0E7-67AF8EDD7A2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11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4C98B-3FAC-42EF-A0E7-67AF8EDD7A2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25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418837"/>
      </p:ext>
    </p:extLst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727799"/>
      </p:ext>
    </p:extLst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7732"/>
      </p:ext>
    </p:extLst>
  </p:cSld>
  <p:clrMapOvr>
    <a:masterClrMapping/>
  </p:clrMapOvr>
  <p:transition spd="slow"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9876278"/>
      </p:ext>
    </p:extLst>
  </p:cSld>
  <p:clrMapOvr>
    <a:masterClrMapping/>
  </p:clrMapOvr>
  <p:transition spd="slow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19008"/>
      </p:ext>
    </p:extLst>
  </p:cSld>
  <p:clrMapOvr>
    <a:masterClrMapping/>
  </p:clrMapOvr>
  <p:transition spd="slow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1268733"/>
      </p:ext>
    </p:extLst>
  </p:cSld>
  <p:clrMapOvr>
    <a:masterClrMapping/>
  </p:clrMapOvr>
  <p:transition spd="slow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555376"/>
      </p:ext>
    </p:extLst>
  </p:cSld>
  <p:clrMapOvr>
    <a:masterClrMapping/>
  </p:clrMapOvr>
  <p:transition spd="slow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472796"/>
      </p:ext>
    </p:extLst>
  </p:cSld>
  <p:clrMapOvr>
    <a:masterClrMapping/>
  </p:clrMapOvr>
  <p:transition spd="slow"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353025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2996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703337"/>
      </p:ext>
    </p:extLst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7475481"/>
      </p:ext>
    </p:extLst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767476"/>
      </p:ext>
    </p:extLst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786580"/>
      </p:ext>
    </p:extLst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025860"/>
      </p:ext>
    </p:extLst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080452"/>
      </p:ext>
    </p:extLst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842528"/>
      </p:ext>
    </p:extLst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824A2D-7245-4155-BBBB-C1BBCA2230F7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88ED2E1-8E9B-4B0B-990B-08F8773A2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126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ransition spd="slow" advClick="0" advTm="10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4443" y="4302790"/>
            <a:ext cx="11729121" cy="1983346"/>
          </a:xfrm>
        </p:spPr>
        <p:txBody>
          <a:bodyPr>
            <a:normAutofit/>
          </a:bodyPr>
          <a:lstStyle/>
          <a:p>
            <a:r>
              <a:rPr lang="it-IT" sz="4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DAY 29-01-2024</a:t>
            </a:r>
          </a:p>
          <a:p>
            <a:r>
              <a:rPr lang="it-IT" sz="4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SCUOLA DELL’INFANZIA </a:t>
            </a:r>
          </a:p>
          <a:p>
            <a:endParaRPr lang="it-IT" sz="4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stituto Comprensivo &quot;N. Zingarelli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41" y="231858"/>
            <a:ext cx="4219012" cy="415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727FF0-713B-4D12-BE57-0E0339920CF6}"/>
              </a:ext>
            </a:extLst>
          </p:cNvPr>
          <p:cNvSpPr txBox="1"/>
          <p:nvPr/>
        </p:nvSpPr>
        <p:spPr>
          <a:xfrm>
            <a:off x="-214489" y="1066930"/>
            <a:ext cx="7778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+mj-lt"/>
                <a:cs typeface="Times New Roman" panose="02020603050405020304" pitchFamily="18" charset="0"/>
              </a:rPr>
              <a:t>I.C. «NICOLA ZINGARELLI»</a:t>
            </a:r>
          </a:p>
          <a:p>
            <a:pPr algn="ctr"/>
            <a:r>
              <a:rPr lang="it-IT" sz="4000" dirty="0">
                <a:latin typeface="+mj-lt"/>
                <a:cs typeface="Times New Roman" panose="02020603050405020304" pitchFamily="18" charset="0"/>
              </a:rPr>
              <a:t>BARI</a:t>
            </a:r>
          </a:p>
          <a:p>
            <a:pPr algn="ctr"/>
            <a:r>
              <a:rPr lang="it-IT" sz="4000" dirty="0">
                <a:latin typeface="+mj-lt"/>
                <a:cs typeface="Times New Roman" panose="02020603050405020304" pitchFamily="18" charset="0"/>
              </a:rPr>
              <a:t>D.S. dott.ssa Manuela </a:t>
            </a:r>
            <a:r>
              <a:rPr lang="it-IT" sz="4000" dirty="0" err="1">
                <a:latin typeface="+mj-lt"/>
                <a:cs typeface="Times New Roman" panose="02020603050405020304" pitchFamily="18" charset="0"/>
              </a:rPr>
              <a:t>Baffari</a:t>
            </a:r>
            <a:endParaRPr lang="it-IT" sz="4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A World of Color">
            <a:hlinkClick r:id="" action="ppaction://media"/>
            <a:extLst>
              <a:ext uri="{FF2B5EF4-FFF2-40B4-BE49-F238E27FC236}">
                <a16:creationId xmlns:a16="http://schemas.microsoft.com/office/drawing/2014/main" id="{8CABFC6F-DBC3-A027-CD47-692FDC669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581" y="345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5692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397EDEA-A7C3-38E2-DF6B-479AC5CDB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066" y="236230"/>
            <a:ext cx="8480792" cy="6385539"/>
          </a:xfrm>
        </p:spPr>
      </p:pic>
    </p:spTree>
    <p:extLst>
      <p:ext uri="{BB962C8B-B14F-4D97-AF65-F5344CB8AC3E}">
        <p14:creationId xmlns:p14="http://schemas.microsoft.com/office/powerpoint/2010/main" val="291239951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AEDB17-B3B9-EF3A-DAF7-977885A45CC2}"/>
              </a:ext>
            </a:extLst>
          </p:cNvPr>
          <p:cNvSpPr txBox="1"/>
          <p:nvPr/>
        </p:nvSpPr>
        <p:spPr>
          <a:xfrm flipH="1">
            <a:off x="-1" y="8849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PROGETTO DI EDUCAZIONE STRADALE CON L’ASSOCIAZIONE «AMICHI»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6D9B00-BA29-3558-7C96-A803C10E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54" y="918335"/>
            <a:ext cx="7771091" cy="58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6953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5D1B1AA-6DF9-A3AA-4B97-008766CFF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817"/>
          <a:stretch/>
        </p:blipFill>
        <p:spPr>
          <a:xfrm>
            <a:off x="1653414" y="506080"/>
            <a:ext cx="3549112" cy="62170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1386342-7340-F624-1B6F-AE0DDB72C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22" y="858996"/>
            <a:ext cx="4151736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3731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66D3A-6655-4024-B62E-F3145BDDD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27754">
            <a:off x="4932957" y="1354794"/>
            <a:ext cx="6400800" cy="1294228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latin typeface="+mn-lt"/>
              </a:rPr>
              <a:t>PROGETTAZIONE PER FASCE DI </a:t>
            </a:r>
            <a:r>
              <a:rPr lang="it-IT" sz="4000" dirty="0" err="1">
                <a:latin typeface="+mn-lt"/>
              </a:rPr>
              <a:t>ETà</a:t>
            </a:r>
            <a:endParaRPr lang="it-IT" sz="4000" dirty="0"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3A67AF5-CEED-4542-B220-25F809FD7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900770">
            <a:off x="-145781" y="4357609"/>
            <a:ext cx="6532514" cy="1261403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UNITÀ DIDATTICHE DI APPRENDIMENTO</a:t>
            </a:r>
          </a:p>
        </p:txBody>
      </p:sp>
      <p:pic>
        <p:nvPicPr>
          <p:cNvPr id="2050" name="Picture 2" descr="U.D.A. | Istituto Comprensivo Adria Uno">
            <a:extLst>
              <a:ext uri="{FF2B5EF4-FFF2-40B4-BE49-F238E27FC236}">
                <a16:creationId xmlns:a16="http://schemas.microsoft.com/office/drawing/2014/main" id="{977F60FB-557B-4B48-BF4B-4FDA9323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66" y="3502075"/>
            <a:ext cx="3896750" cy="29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8B000B6-1B5C-4272-A7EC-D74143E8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7" y="349917"/>
            <a:ext cx="3892248" cy="270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556496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705F37-9B3A-4ECB-B9E9-7FCF9694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806" y="62910"/>
            <a:ext cx="11413588" cy="659579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OGNI anno una progettazione con un nuovo tema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4A73B1E-3C40-8542-DFD1-5BE05EBD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717" y="988337"/>
            <a:ext cx="4117766" cy="5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78862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B8A8CA-BFCA-C4D1-A0C7-06A08E268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280384"/>
            <a:ext cx="11115040" cy="2716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LE NOSTRE ATTIVITÀ DIDATTICHE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SEMPRE PRATICHE E MANIPOLATIVE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PER TRASFORMARE LE CONOSCENZE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IN </a:t>
            </a:r>
            <a:r>
              <a:rPr lang="it-IT" sz="2800" b="1" u="sng" dirty="0">
                <a:solidFill>
                  <a:schemeClr val="tx1"/>
                </a:solidFill>
              </a:rPr>
              <a:t>COMPETENZE</a:t>
            </a:r>
            <a:r>
              <a:rPr lang="it-IT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6" name="Picture 2" descr="Attraverso le competenze dei bambini. Il viaggio di una psicoterapeuta nel  mondo dell'educazione alla scoperta delle abilità per la vita - Boccaccini,  Perla - Ebook - EPUB2 con Adobe DRM | IBS">
            <a:extLst>
              <a:ext uri="{FF2B5EF4-FFF2-40B4-BE49-F238E27FC236}">
                <a16:creationId xmlns:a16="http://schemas.microsoft.com/office/drawing/2014/main" id="{1333CD95-3CF9-EEFE-92C2-D94CA7362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8" t="51050" r="9308" b="9458"/>
          <a:stretch/>
        </p:blipFill>
        <p:spPr bwMode="auto">
          <a:xfrm>
            <a:off x="6228080" y="2570572"/>
            <a:ext cx="4996180" cy="400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8623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8E4417-3636-42A3-A56A-E6BA9C9FC27C}"/>
              </a:ext>
            </a:extLst>
          </p:cNvPr>
          <p:cNvSpPr txBox="1"/>
          <p:nvPr/>
        </p:nvSpPr>
        <p:spPr>
          <a:xfrm rot="20647096">
            <a:off x="-169013" y="1772844"/>
            <a:ext cx="3805565" cy="1352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FESTA</a:t>
            </a:r>
            <a:r>
              <a:rPr lang="it-IT" sz="4000" b="1" dirty="0"/>
              <a:t> </a:t>
            </a:r>
          </a:p>
          <a:p>
            <a:pPr algn="ctr"/>
            <a:r>
              <a:rPr lang="it-IT" sz="4000" b="1" dirty="0"/>
              <a:t>D’AUTUNNO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B927A2-4806-01EE-1AC3-EB8B664D6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271" y="361968"/>
            <a:ext cx="8327923" cy="62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131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580F1DE-1EBD-05F4-E04A-DDE7B92D6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600" y="130661"/>
            <a:ext cx="9114102" cy="6596678"/>
          </a:xfrm>
        </p:spPr>
      </p:pic>
    </p:spTree>
    <p:extLst>
      <p:ext uri="{BB962C8B-B14F-4D97-AF65-F5344CB8AC3E}">
        <p14:creationId xmlns:p14="http://schemas.microsoft.com/office/powerpoint/2010/main" val="183104527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A5E346A-0D71-84C4-8B30-FB5ECD50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67" y="275533"/>
            <a:ext cx="9925665" cy="63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0925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CBC5871-9869-D998-0705-399B0FBC7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169" y="646471"/>
            <a:ext cx="10431394" cy="5882148"/>
          </a:xfrm>
        </p:spPr>
      </p:pic>
    </p:spTree>
    <p:extLst>
      <p:ext uri="{BB962C8B-B14F-4D97-AF65-F5344CB8AC3E}">
        <p14:creationId xmlns:p14="http://schemas.microsoft.com/office/powerpoint/2010/main" val="221050127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A206B71-D218-4516-956E-261F7693F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0793" y="0"/>
            <a:ext cx="12262793" cy="933595"/>
          </a:xfrm>
        </p:spPr>
        <p:txBody>
          <a:bodyPr>
            <a:normAutofit fontScale="70000" lnSpcReduction="20000"/>
          </a:bodyPr>
          <a:lstStyle/>
          <a:p>
            <a:endParaRPr lang="it-IT" b="1" dirty="0">
              <a:solidFill>
                <a:schemeClr val="bg1"/>
              </a:solidFill>
            </a:endParaRPr>
          </a:p>
          <a:p>
            <a:pPr algn="ctr"/>
            <a:r>
              <a:rPr lang="it-IT" sz="5200" b="1" dirty="0">
                <a:solidFill>
                  <a:schemeClr val="tx1"/>
                </a:solidFill>
              </a:rPr>
              <a:t>SCUOLA DELL’INFANZIA PLESSO «ANNA FRANK»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238DA5-4000-3894-4C11-C7871593B2BD}"/>
              </a:ext>
            </a:extLst>
          </p:cNvPr>
          <p:cNvSpPr txBox="1"/>
          <p:nvPr/>
        </p:nvSpPr>
        <p:spPr>
          <a:xfrm>
            <a:off x="127819" y="1306518"/>
            <a:ext cx="6377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UNA SCUOLA INCLUSIVA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BFC60C-A46B-F7F4-6F64-F290CE3DC938}"/>
              </a:ext>
            </a:extLst>
          </p:cNvPr>
          <p:cNvSpPr txBox="1"/>
          <p:nvPr/>
        </p:nvSpPr>
        <p:spPr>
          <a:xfrm>
            <a:off x="127819" y="2361048"/>
            <a:ext cx="10992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CON UNA DIDATTICA INNOVATIVA E SEMPRE AGGIORNATA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08EB0B-D6CF-690E-8AC8-56B7330D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51" y="3271947"/>
            <a:ext cx="3555185" cy="347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58105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vestiti, bambino, persona, Viso umano&#10;&#10;Descrizione generata automaticamente">
            <a:extLst>
              <a:ext uri="{FF2B5EF4-FFF2-40B4-BE49-F238E27FC236}">
                <a16:creationId xmlns:a16="http://schemas.microsoft.com/office/drawing/2014/main" id="{967A39D7-1B87-D9C3-D77B-DB89F6BB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1" y="1462549"/>
            <a:ext cx="5488218" cy="4116164"/>
          </a:xfrm>
        </p:spPr>
      </p:pic>
      <p:pic>
        <p:nvPicPr>
          <p:cNvPr id="11" name="Immagine 10" descr="Immagine che contiene vestiti, bambino, persona, scuola materna&#10;&#10;Descrizione generata automaticamente">
            <a:extLst>
              <a:ext uri="{FF2B5EF4-FFF2-40B4-BE49-F238E27FC236}">
                <a16:creationId xmlns:a16="http://schemas.microsoft.com/office/drawing/2014/main" id="{D6E90AD5-20B3-2E2D-5D89-4D7CD268E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8" y="1924665"/>
            <a:ext cx="6069654" cy="3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8534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vestiti, calzature, persona, scuola&#10;&#10;Descrizione generata automaticamente">
            <a:extLst>
              <a:ext uri="{FF2B5EF4-FFF2-40B4-BE49-F238E27FC236}">
                <a16:creationId xmlns:a16="http://schemas.microsoft.com/office/drawing/2014/main" id="{C0C00199-662A-F9FF-6190-ED3386CE2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35" y="920084"/>
            <a:ext cx="9808419" cy="55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5398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ragazzo, bambino, persona&#10;&#10;Descrizione generata automaticamente">
            <a:extLst>
              <a:ext uri="{FF2B5EF4-FFF2-40B4-BE49-F238E27FC236}">
                <a16:creationId xmlns:a16="http://schemas.microsoft.com/office/drawing/2014/main" id="{696AAA9F-441F-ED19-2951-0844CC8CE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49" y="648019"/>
            <a:ext cx="9874199" cy="55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964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B53FB2-61C3-3DBE-75CC-232A88738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04" y="640017"/>
            <a:ext cx="10198060" cy="5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24462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BE8A271-C264-E8BC-FF99-47DB81FF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39" y="446215"/>
            <a:ext cx="4491723" cy="59655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5C5E5D-E8FE-404C-B9A4-AFF37B3F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3" y="2037856"/>
            <a:ext cx="4716846" cy="47168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B126C4-0AE6-B3CD-9741-D3CE903B340A}"/>
              </a:ext>
            </a:extLst>
          </p:cNvPr>
          <p:cNvSpPr txBox="1"/>
          <p:nvPr/>
        </p:nvSpPr>
        <p:spPr>
          <a:xfrm flipH="1">
            <a:off x="1345623" y="103298"/>
            <a:ext cx="6756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VIVERE IL NATALE…</a:t>
            </a:r>
            <a:br>
              <a:rPr lang="it-IT" sz="2800" dirty="0"/>
            </a:br>
            <a:endParaRPr lang="it-IT" sz="2800" dirty="0"/>
          </a:p>
          <a:p>
            <a:pPr algn="ctr"/>
            <a:r>
              <a:rPr lang="it-IT" sz="2800" dirty="0"/>
              <a:t>ATTIVITA’ GRAFICHE E </a:t>
            </a:r>
          </a:p>
          <a:p>
            <a:pPr algn="ctr"/>
            <a:r>
              <a:rPr lang="it-IT" sz="2800" dirty="0"/>
              <a:t>MANIPOLATIVE</a:t>
            </a:r>
          </a:p>
        </p:txBody>
      </p:sp>
    </p:spTree>
    <p:extLst>
      <p:ext uri="{BB962C8B-B14F-4D97-AF65-F5344CB8AC3E}">
        <p14:creationId xmlns:p14="http://schemas.microsoft.com/office/powerpoint/2010/main" val="304032187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0B3536-A402-A57D-8ED0-70872CD3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76" y="206477"/>
            <a:ext cx="4921659" cy="65622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99588A3-8D7C-D0BE-BCE2-ED43D6C81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27" y="206476"/>
            <a:ext cx="4921659" cy="65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869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AD1FE4-A44F-2A78-C534-656BC5341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28" y="1590368"/>
            <a:ext cx="11006343" cy="3677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LO SVILUPPO DELLE COMPETENZE VIENE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PROMOSSO PRIVILEGIANDO IL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COINVOLGIMENTO ATTIVO DEL BAMBINO,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LA SUA RIFLESSIVITÀ, LA CREATIVITÀ.</a:t>
            </a:r>
          </a:p>
        </p:txBody>
      </p:sp>
    </p:spTree>
    <p:extLst>
      <p:ext uri="{BB962C8B-B14F-4D97-AF65-F5344CB8AC3E}">
        <p14:creationId xmlns:p14="http://schemas.microsoft.com/office/powerpoint/2010/main" val="235427582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AF9033-1531-C2ED-5E6F-003D5F59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928" y="1621366"/>
            <a:ext cx="11756144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LA NOSTRA SFIDA EDUCATIVA È OFFRIRE UNA DIDATTICA MOTIVANTE PER TUTTI </a:t>
            </a:r>
          </a:p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CON UNO SGUARDO AL FUTURO E ALLE ESIGENZE DELLE NUOVE GENERAZIONI.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4508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3839" y="2002999"/>
            <a:ext cx="11704321" cy="285200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sz="6000" dirty="0">
                <a:solidFill>
                  <a:schemeClr val="tx1"/>
                </a:solidFill>
                <a:latin typeface="+mj-lt"/>
              </a:rPr>
              <a:t>GRAZIE </a:t>
            </a:r>
          </a:p>
          <a:p>
            <a:pPr marL="0" indent="0" algn="ctr">
              <a:buNone/>
            </a:pPr>
            <a:r>
              <a:rPr lang="it-IT" sz="6000" dirty="0">
                <a:solidFill>
                  <a:schemeClr val="tx1"/>
                </a:solidFill>
                <a:latin typeface="+mj-lt"/>
              </a:rPr>
              <a:t>PER </a:t>
            </a:r>
          </a:p>
          <a:p>
            <a:pPr marL="0" indent="0" algn="ctr">
              <a:buNone/>
            </a:pPr>
            <a:r>
              <a:rPr lang="it-IT" sz="6000" dirty="0">
                <a:solidFill>
                  <a:schemeClr val="tx1"/>
                </a:solidFill>
                <a:latin typeface="+mj-lt"/>
              </a:rPr>
              <a:t>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2297301115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C3982B-7DAB-40D1-BF76-5BAA56C53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25" y="346768"/>
            <a:ext cx="12065392" cy="20894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it-IT" sz="11200" b="1" dirty="0"/>
          </a:p>
          <a:p>
            <a:pPr marL="0" indent="0">
              <a:buNone/>
            </a:pPr>
            <a:endParaRPr lang="it-IT" sz="11200" b="1" dirty="0"/>
          </a:p>
          <a:p>
            <a:pPr marL="0" indent="0">
              <a:buNone/>
            </a:pPr>
            <a:endParaRPr lang="it-IT" sz="11200" b="1" dirty="0"/>
          </a:p>
          <a:p>
            <a:pPr marL="0" indent="0">
              <a:buNone/>
            </a:pPr>
            <a:endParaRPr lang="it-IT" sz="11200" b="1" dirty="0"/>
          </a:p>
          <a:p>
            <a:pPr marL="0" indent="0">
              <a:buNone/>
            </a:pPr>
            <a:endParaRPr lang="it-IT" sz="12800" b="1" dirty="0"/>
          </a:p>
          <a:p>
            <a:pPr marL="0" indent="0">
              <a:buNone/>
            </a:pPr>
            <a:r>
              <a:rPr lang="it-IT" sz="17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ORGANIZZAZIONE DELLA NOSTRA SCUOLA:</a:t>
            </a:r>
          </a:p>
          <a:p>
            <a:pPr marL="0" indent="0">
              <a:buNone/>
            </a:pPr>
            <a:endParaRPr lang="it-IT" sz="1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1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9600" dirty="0">
                <a:solidFill>
                  <a:schemeClr val="tx1"/>
                </a:solidFill>
                <a:cs typeface="Times New Roman" panose="02020603050405020304" pitchFamily="18" charset="0"/>
              </a:rPr>
              <a:t>- 4 SEZIONI A TEMPO RIDOTTO </a:t>
            </a:r>
          </a:p>
          <a:p>
            <a:pPr marL="0" indent="0">
              <a:buNone/>
            </a:pPr>
            <a:r>
              <a:rPr lang="it-IT" sz="9600" dirty="0">
                <a:solidFill>
                  <a:schemeClr val="tx1"/>
                </a:solidFill>
                <a:cs typeface="Times New Roman" panose="02020603050405020304" pitchFamily="18" charset="0"/>
              </a:rPr>
              <a:t>   8.10 – 13.10</a:t>
            </a:r>
          </a:p>
          <a:p>
            <a:pPr marL="0" indent="0">
              <a:buNone/>
            </a:pPr>
            <a:endParaRPr lang="it-IT" sz="9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9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9600" dirty="0">
                <a:solidFill>
                  <a:schemeClr val="tx1"/>
                </a:solidFill>
                <a:cs typeface="Times New Roman" panose="02020603050405020304" pitchFamily="18" charset="0"/>
              </a:rPr>
              <a:t>- 4 SEZIONI A TEMPO PIENO </a:t>
            </a:r>
          </a:p>
          <a:p>
            <a:pPr marL="0" indent="0">
              <a:buNone/>
            </a:pPr>
            <a:r>
              <a:rPr lang="it-IT" sz="9600" dirty="0">
                <a:solidFill>
                  <a:schemeClr val="tx1"/>
                </a:solidFill>
                <a:cs typeface="Times New Roman" panose="02020603050405020304" pitchFamily="18" charset="0"/>
              </a:rPr>
              <a:t>   8.10 – 16.10</a:t>
            </a:r>
            <a:endParaRPr lang="it-IT" sz="1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r>
              <a:rPr lang="it-IT" dirty="0"/>
              <a:t>	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13353C-982C-4AAB-B3AE-FEDCD17CD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10674"/>
          <a:stretch/>
        </p:blipFill>
        <p:spPr>
          <a:xfrm rot="742691">
            <a:off x="5973667" y="1945703"/>
            <a:ext cx="5463368" cy="40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5915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7DED51-F783-47B4-8EB5-2848AD9C3D86}"/>
              </a:ext>
            </a:extLst>
          </p:cNvPr>
          <p:cNvSpPr txBox="1"/>
          <p:nvPr/>
        </p:nvSpPr>
        <p:spPr>
          <a:xfrm>
            <a:off x="435113" y="290912"/>
            <a:ext cx="11337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latin typeface="+mj-lt"/>
                <a:cs typeface="Times New Roman" panose="02020603050405020304" pitchFamily="18" charset="0"/>
              </a:rPr>
              <a:t>PROGETTI A.S. 23/24: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FADA1-BAAF-4190-BE65-9A5E4819D7FF}"/>
              </a:ext>
            </a:extLst>
          </p:cNvPr>
          <p:cNvSpPr txBox="1"/>
          <p:nvPr/>
        </p:nvSpPr>
        <p:spPr>
          <a:xfrm>
            <a:off x="2697899" y="2914085"/>
            <a:ext cx="9075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/>
              <a:t>-EDUCAZIONE STRADALE CON I NOSTRI </a:t>
            </a:r>
            <a:r>
              <a:rPr lang="it-IT" sz="2400" dirty="0" err="1"/>
              <a:t>aMichi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31FC13-1BD6-4115-AD52-EDC998CA072E}"/>
              </a:ext>
            </a:extLst>
          </p:cNvPr>
          <p:cNvSpPr txBox="1"/>
          <p:nvPr/>
        </p:nvSpPr>
        <p:spPr>
          <a:xfrm>
            <a:off x="302753" y="1722966"/>
            <a:ext cx="8378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-PROGETTO CONTINUITA’ «UN VIAGGIO CON IL PICCOLO PRINCIPE E UNA ROSA PER AMICA»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872DBA-71DE-439C-8753-601DF6CF492B}"/>
              </a:ext>
            </a:extLst>
          </p:cNvPr>
          <p:cNvSpPr txBox="1"/>
          <p:nvPr/>
        </p:nvSpPr>
        <p:spPr>
          <a:xfrm>
            <a:off x="302753" y="3528247"/>
            <a:ext cx="5939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-MUSICA IN MOVIMENTO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387CE0-D87E-4BE5-B8AF-144E057759C6}"/>
              </a:ext>
            </a:extLst>
          </p:cNvPr>
          <p:cNvSpPr txBox="1"/>
          <p:nvPr/>
        </p:nvSpPr>
        <p:spPr>
          <a:xfrm>
            <a:off x="6673781" y="5218034"/>
            <a:ext cx="509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/>
              <a:t>-PROGETTO «IO LEGGO PERCHE’»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07F97A-2D0A-40C4-B2C3-DFC98CE43427}"/>
              </a:ext>
            </a:extLst>
          </p:cNvPr>
          <p:cNvSpPr txBox="1"/>
          <p:nvPr/>
        </p:nvSpPr>
        <p:spPr>
          <a:xfrm>
            <a:off x="224516" y="4680323"/>
            <a:ext cx="494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-INCONTRO CON L’AUTORE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FDF4DA-1835-6704-78D1-657305CAD36C}"/>
              </a:ext>
            </a:extLst>
          </p:cNvPr>
          <p:cNvSpPr txBox="1"/>
          <p:nvPr/>
        </p:nvSpPr>
        <p:spPr>
          <a:xfrm>
            <a:off x="302753" y="5827695"/>
            <a:ext cx="870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-MUSICA CON IL MAESTRO ANTONIO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917F18-4DA0-A647-8961-566E777E9291}"/>
              </a:ext>
            </a:extLst>
          </p:cNvPr>
          <p:cNvSpPr txBox="1"/>
          <p:nvPr/>
        </p:nvSpPr>
        <p:spPr>
          <a:xfrm>
            <a:off x="3071527" y="4066161"/>
            <a:ext cx="870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/>
              <a:t>-UN VIAGGIO TRA DANZA, GIOCO E MOVIMENTO</a:t>
            </a:r>
          </a:p>
        </p:txBody>
      </p:sp>
    </p:spTree>
    <p:extLst>
      <p:ext uri="{BB962C8B-B14F-4D97-AF65-F5344CB8AC3E}">
        <p14:creationId xmlns:p14="http://schemas.microsoft.com/office/powerpoint/2010/main" val="332781331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F0C88B-35D0-4321-B110-C49973FBE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F838EA-F1A9-4643-8B1E-0EF52734B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156" y="160073"/>
            <a:ext cx="5068161" cy="12560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1"/>
                </a:solidFill>
              </a:rPr>
              <a:t>PROGETTO ACCOGLIENZA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1"/>
                </a:solidFill>
              </a:rPr>
              <a:t>OGNI ANNO NUOVE EMOZIONI!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FFD741-F5C8-3B63-4EFC-79E95185F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2196">
            <a:off x="6325330" y="1957729"/>
            <a:ext cx="5374509" cy="40308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D0B99C-F189-0E01-4B90-D841556B8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2551">
            <a:off x="505490" y="2143431"/>
            <a:ext cx="4935793" cy="37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9355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2BB229-9C7F-3D85-AE8F-DC81CFE07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498"/>
            <a:ext cx="8534401" cy="690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PROGETTO INCONTRO CON L’AUTORE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C5C205-0CDD-8F31-9DEF-ACDA155E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8697">
            <a:off x="331805" y="1456476"/>
            <a:ext cx="6166379" cy="43885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1414E75-5EC1-A948-EB03-907557F73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9844">
            <a:off x="6978339" y="1028407"/>
            <a:ext cx="4867131" cy="36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8907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C81E8E-CFB8-98DE-CA20-7B91FC1E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6" y="185493"/>
            <a:ext cx="4916942" cy="65559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295E4D-DE8F-C0D2-C0CB-00EFB8DFD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607" y="185494"/>
            <a:ext cx="4916942" cy="65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485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8C9BB0-8560-1A07-1744-4500FE5E1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18" r="16129" b="9840"/>
          <a:stretch/>
        </p:blipFill>
        <p:spPr>
          <a:xfrm>
            <a:off x="304442" y="776749"/>
            <a:ext cx="11307813" cy="576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9324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01CA5F-92C1-5BE6-BDB3-BDE3D2F0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1" y="86033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chemeClr val="tx1"/>
                </a:solidFill>
              </a:rPr>
              <a:t>PROGETTO CONTINUITÀ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5E8992-3FBA-046C-E203-76B9E5A0A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68" y="102992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074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</TotalTime>
  <Words>244</Words>
  <Application>Microsoft Office PowerPoint</Application>
  <PresentationFormat>Widescreen</PresentationFormat>
  <Paragraphs>62</Paragraphs>
  <Slides>28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Calibri</vt:lpstr>
      <vt:lpstr>Century Gothic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PROGETTAZIONE PER FASCE DI ETà</vt:lpstr>
      <vt:lpstr>OGNI anno una progettazione con un nuovo tema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 </cp:lastModifiedBy>
  <cp:revision>102</cp:revision>
  <dcterms:created xsi:type="dcterms:W3CDTF">2019-12-12T07:11:41Z</dcterms:created>
  <dcterms:modified xsi:type="dcterms:W3CDTF">2024-01-30T14:17:07Z</dcterms:modified>
</cp:coreProperties>
</file>